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78" r:id="rId5"/>
    <p:sldId id="262" r:id="rId6"/>
    <p:sldId id="260" r:id="rId7"/>
    <p:sldId id="261" r:id="rId8"/>
    <p:sldId id="269" r:id="rId9"/>
    <p:sldId id="270" r:id="rId10"/>
    <p:sldId id="271" r:id="rId11"/>
    <p:sldId id="277" r:id="rId12"/>
    <p:sldId id="279" r:id="rId13"/>
    <p:sldId id="280" r:id="rId14"/>
    <p:sldId id="281" r:id="rId15"/>
    <p:sldId id="282" r:id="rId16"/>
    <p:sldId id="263" r:id="rId17"/>
    <p:sldId id="27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4660"/>
  </p:normalViewPr>
  <p:slideViewPr>
    <p:cSldViewPr snapToGrid="0">
      <p:cViewPr>
        <p:scale>
          <a:sx n="72" d="100"/>
          <a:sy n="72" d="100"/>
        </p:scale>
        <p:origin x="65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3.xml.rels><?xml version="1.0" encoding="UTF-8" standalone="yes"?>
<Relationships xmlns="http://schemas.openxmlformats.org/package/2006/relationships"><Relationship Id="rId1" Type="http://schemas.openxmlformats.org/officeDocument/2006/relationships/hyperlink" Target="https://github.com/CloudComputing-Fall2107/CrimeRatePredictor" TargetMode="External"/></Relationships>
</file>

<file path=ppt/diagrams/_rels/data5.xml.rels><?xml version="1.0" encoding="UTF-8" standalone="yes"?>
<Relationships xmlns="http://schemas.openxmlformats.org/package/2006/relationships"><Relationship Id="rId3" Type="http://schemas.openxmlformats.org/officeDocument/2006/relationships/hyperlink" Target="https://www.hackerearth.com/practice/machine-learning/linear-regression/multivariate-linear-regression-1/tutorial/" TargetMode="External"/><Relationship Id="rId2" Type="http://schemas.openxmlformats.org/officeDocument/2006/relationships/hyperlink" Target="https://all4ed.org/press/crime-rates-linked-to-educational-attainment-new-alliance-report-finds/" TargetMode="External"/><Relationship Id="rId1" Type="http://schemas.openxmlformats.org/officeDocument/2006/relationships/hyperlink" Target="http://college.cengage.com/mathematics/brase/understandable_statistics/7e/students/datasets/mlr/frames/frame.html" TargetMode="External"/><Relationship Id="rId5" Type="http://schemas.openxmlformats.org/officeDocument/2006/relationships/hyperlink" Target="https://www.brookings.edu/research/more-cops/" TargetMode="External"/><Relationship Id="rId4" Type="http://schemas.openxmlformats.org/officeDocument/2006/relationships/hyperlink" Target="http://ptl.sys.virginia.edu/ptl/sites/default/files/Area-Specific%20Crime%20Prediction%20Models.pdf" TargetMode="External"/></Relationships>
</file>

<file path=ppt/diagrams/_rels/drawing3.xml.rels><?xml version="1.0" encoding="UTF-8" standalone="yes"?>
<Relationships xmlns="http://schemas.openxmlformats.org/package/2006/relationships"><Relationship Id="rId1" Type="http://schemas.openxmlformats.org/officeDocument/2006/relationships/hyperlink" Target="https://github.com/CloudComputing-Fall2107/CrimeRatePredictor" TargetMode="External"/></Relationships>
</file>

<file path=ppt/diagrams/_rels/drawing5.xml.rels><?xml version="1.0" encoding="UTF-8" standalone="yes"?>
<Relationships xmlns="http://schemas.openxmlformats.org/package/2006/relationships"><Relationship Id="rId3" Type="http://schemas.openxmlformats.org/officeDocument/2006/relationships/hyperlink" Target="https://all4ed.org/press/crime-rates-linked-to-educational-attainment-new-alliance-report-finds/" TargetMode="External"/><Relationship Id="rId2" Type="http://schemas.openxmlformats.org/officeDocument/2006/relationships/hyperlink" Target="https://www.brookings.edu/research/more-cops/" TargetMode="External"/><Relationship Id="rId1" Type="http://schemas.openxmlformats.org/officeDocument/2006/relationships/hyperlink" Target="http://college.cengage.com/mathematics/brase/understandable_statistics/7e/students/datasets/mlr/frames/frame.html" TargetMode="External"/><Relationship Id="rId5" Type="http://schemas.openxmlformats.org/officeDocument/2006/relationships/hyperlink" Target="http://ptl.sys.virginia.edu/ptl/sites/default/files/Area-Specific%20Crime%20Prediction%20Models.pdf" TargetMode="External"/><Relationship Id="rId4" Type="http://schemas.openxmlformats.org/officeDocument/2006/relationships/hyperlink" Target="https://www.hackerearth.com/practice/machine-learning/linear-regression/multivariate-linear-regression-1/tutorial/" TargetMode="Externa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726CFD-C2DB-4D3E-81E5-D92E7E03DD0E}" type="doc">
      <dgm:prSet loTypeId="urn:microsoft.com/office/officeart/2005/8/layout/vList2" loCatId="Inbox" qsTypeId="urn:microsoft.com/office/officeart/2005/8/quickstyle/simple1" qsCatId="simple" csTypeId="urn:microsoft.com/office/officeart/2005/8/colors/accent1_1" csCatId="accent1" phldr="1"/>
      <dgm:spPr/>
      <dgm:t>
        <a:bodyPr/>
        <a:lstStyle/>
        <a:p>
          <a:endParaRPr lang="en-US"/>
        </a:p>
      </dgm:t>
    </dgm:pt>
    <dgm:pt modelId="{CE0D7BED-8B82-4002-9B2F-CD76707412AE}">
      <dgm:prSet custT="1"/>
      <dgm:spPr/>
      <dgm:t>
        <a:bodyPr/>
        <a:lstStyle/>
        <a:p>
          <a:r>
            <a:rPr lang="en-US" sz="2100" dirty="0"/>
            <a:t>Python Prediction Program</a:t>
          </a:r>
        </a:p>
      </dgm:t>
    </dgm:pt>
    <dgm:pt modelId="{27474183-4C57-418F-AD1A-E4B8223A2AC2}" type="parTrans" cxnId="{5B303452-5912-4E31-8AD5-5C0403423ADD}">
      <dgm:prSet/>
      <dgm:spPr/>
      <dgm:t>
        <a:bodyPr/>
        <a:lstStyle/>
        <a:p>
          <a:endParaRPr lang="en-US"/>
        </a:p>
      </dgm:t>
    </dgm:pt>
    <dgm:pt modelId="{9C6D185B-146D-4E1D-AC1C-B89B11FBD6B6}" type="sibTrans" cxnId="{5B303452-5912-4E31-8AD5-5C0403423ADD}">
      <dgm:prSet/>
      <dgm:spPr/>
      <dgm:t>
        <a:bodyPr/>
        <a:lstStyle/>
        <a:p>
          <a:endParaRPr lang="en-US"/>
        </a:p>
      </dgm:t>
    </dgm:pt>
    <dgm:pt modelId="{CEAC92C8-6801-4103-BF04-6D1EC2000EFC}">
      <dgm:prSet custT="1"/>
      <dgm:spPr/>
      <dgm:t>
        <a:bodyPr/>
        <a:lstStyle/>
        <a:p>
          <a:r>
            <a:rPr lang="en-US" sz="2100" dirty="0"/>
            <a:t>PowerShell Automation Scripts</a:t>
          </a:r>
        </a:p>
      </dgm:t>
    </dgm:pt>
    <dgm:pt modelId="{D7CBA144-91C9-441E-AC1C-D76E0D7E8D15}" type="parTrans" cxnId="{C6B9041F-FFB7-4B91-B056-EE35B34BBFB7}">
      <dgm:prSet/>
      <dgm:spPr/>
      <dgm:t>
        <a:bodyPr/>
        <a:lstStyle/>
        <a:p>
          <a:endParaRPr lang="en-US"/>
        </a:p>
      </dgm:t>
    </dgm:pt>
    <dgm:pt modelId="{C73FAB7E-C407-44BF-A3FF-DAB0F9451C30}" type="sibTrans" cxnId="{C6B9041F-FFB7-4B91-B056-EE35B34BBFB7}">
      <dgm:prSet/>
      <dgm:spPr/>
      <dgm:t>
        <a:bodyPr/>
        <a:lstStyle/>
        <a:p>
          <a:endParaRPr lang="en-US"/>
        </a:p>
      </dgm:t>
    </dgm:pt>
    <dgm:pt modelId="{40608B0E-280A-414E-B783-A0AEE5BB2EA7}">
      <dgm:prSet custT="1"/>
      <dgm:spPr/>
      <dgm:t>
        <a:bodyPr/>
        <a:lstStyle/>
        <a:p>
          <a:r>
            <a:rPr lang="en-US" sz="2100" dirty="0"/>
            <a:t>Google Data Studio</a:t>
          </a:r>
        </a:p>
      </dgm:t>
    </dgm:pt>
    <dgm:pt modelId="{911E2536-7EA9-4F34-AAE2-3C0288D353DC}" type="parTrans" cxnId="{1C569C1F-3CF0-40ED-9D00-9D38F7B579FC}">
      <dgm:prSet/>
      <dgm:spPr/>
      <dgm:t>
        <a:bodyPr/>
        <a:lstStyle/>
        <a:p>
          <a:endParaRPr lang="en-US"/>
        </a:p>
      </dgm:t>
    </dgm:pt>
    <dgm:pt modelId="{20BFDF04-55C1-4778-887F-C1459E09E0F0}" type="sibTrans" cxnId="{1C569C1F-3CF0-40ED-9D00-9D38F7B579FC}">
      <dgm:prSet/>
      <dgm:spPr/>
      <dgm:t>
        <a:bodyPr/>
        <a:lstStyle/>
        <a:p>
          <a:endParaRPr lang="en-US"/>
        </a:p>
      </dgm:t>
    </dgm:pt>
    <dgm:pt modelId="{4D0B048C-77F8-4BED-93BA-0A10DEF78B60}" type="pres">
      <dgm:prSet presAssocID="{6A726CFD-C2DB-4D3E-81E5-D92E7E03DD0E}" presName="linear" presStyleCnt="0">
        <dgm:presLayoutVars>
          <dgm:animLvl val="lvl"/>
          <dgm:resizeHandles val="exact"/>
        </dgm:presLayoutVars>
      </dgm:prSet>
      <dgm:spPr/>
    </dgm:pt>
    <dgm:pt modelId="{DB31564D-C9F4-4AE2-9835-C1B142131217}" type="pres">
      <dgm:prSet presAssocID="{CE0D7BED-8B82-4002-9B2F-CD76707412AE}" presName="parentText" presStyleLbl="node1" presStyleIdx="0" presStyleCnt="3">
        <dgm:presLayoutVars>
          <dgm:chMax val="0"/>
          <dgm:bulletEnabled val="1"/>
        </dgm:presLayoutVars>
      </dgm:prSet>
      <dgm:spPr/>
    </dgm:pt>
    <dgm:pt modelId="{B326197A-26BB-49BD-8ED7-83E073720ED3}" type="pres">
      <dgm:prSet presAssocID="{9C6D185B-146D-4E1D-AC1C-B89B11FBD6B6}" presName="spacer" presStyleCnt="0"/>
      <dgm:spPr/>
    </dgm:pt>
    <dgm:pt modelId="{05DBC70A-CD4F-45F9-A23E-F056339AF284}" type="pres">
      <dgm:prSet presAssocID="{CEAC92C8-6801-4103-BF04-6D1EC2000EFC}" presName="parentText" presStyleLbl="node1" presStyleIdx="1" presStyleCnt="3">
        <dgm:presLayoutVars>
          <dgm:chMax val="0"/>
          <dgm:bulletEnabled val="1"/>
        </dgm:presLayoutVars>
      </dgm:prSet>
      <dgm:spPr/>
    </dgm:pt>
    <dgm:pt modelId="{0D8300E7-DBF1-4A92-B854-1B8E7C62DFBC}" type="pres">
      <dgm:prSet presAssocID="{C73FAB7E-C407-44BF-A3FF-DAB0F9451C30}" presName="spacer" presStyleCnt="0"/>
      <dgm:spPr/>
    </dgm:pt>
    <dgm:pt modelId="{01A6912E-E7FB-423B-A36E-1A3858825E8C}" type="pres">
      <dgm:prSet presAssocID="{40608B0E-280A-414E-B783-A0AEE5BB2EA7}" presName="parentText" presStyleLbl="node1" presStyleIdx="2" presStyleCnt="3" custLinFactNeighborX="-51432">
        <dgm:presLayoutVars>
          <dgm:chMax val="0"/>
          <dgm:bulletEnabled val="1"/>
        </dgm:presLayoutVars>
      </dgm:prSet>
      <dgm:spPr/>
    </dgm:pt>
  </dgm:ptLst>
  <dgm:cxnLst>
    <dgm:cxn modelId="{C6B9041F-FFB7-4B91-B056-EE35B34BBFB7}" srcId="{6A726CFD-C2DB-4D3E-81E5-D92E7E03DD0E}" destId="{CEAC92C8-6801-4103-BF04-6D1EC2000EFC}" srcOrd="1" destOrd="0" parTransId="{D7CBA144-91C9-441E-AC1C-D76E0D7E8D15}" sibTransId="{C73FAB7E-C407-44BF-A3FF-DAB0F9451C30}"/>
    <dgm:cxn modelId="{1C569C1F-3CF0-40ED-9D00-9D38F7B579FC}" srcId="{6A726CFD-C2DB-4D3E-81E5-D92E7E03DD0E}" destId="{40608B0E-280A-414E-B783-A0AEE5BB2EA7}" srcOrd="2" destOrd="0" parTransId="{911E2536-7EA9-4F34-AAE2-3C0288D353DC}" sibTransId="{20BFDF04-55C1-4778-887F-C1459E09E0F0}"/>
    <dgm:cxn modelId="{FF3AF621-221A-4009-8264-59D90745A0F3}" type="presOf" srcId="{6A726CFD-C2DB-4D3E-81E5-D92E7E03DD0E}" destId="{4D0B048C-77F8-4BED-93BA-0A10DEF78B60}" srcOrd="0" destOrd="0" presId="urn:microsoft.com/office/officeart/2005/8/layout/vList2"/>
    <dgm:cxn modelId="{5B303452-5912-4E31-8AD5-5C0403423ADD}" srcId="{6A726CFD-C2DB-4D3E-81E5-D92E7E03DD0E}" destId="{CE0D7BED-8B82-4002-9B2F-CD76707412AE}" srcOrd="0" destOrd="0" parTransId="{27474183-4C57-418F-AD1A-E4B8223A2AC2}" sibTransId="{9C6D185B-146D-4E1D-AC1C-B89B11FBD6B6}"/>
    <dgm:cxn modelId="{69937B56-8A6F-47EE-83A8-72524DB21DB9}" type="presOf" srcId="{CE0D7BED-8B82-4002-9B2F-CD76707412AE}" destId="{DB31564D-C9F4-4AE2-9835-C1B142131217}" srcOrd="0" destOrd="0" presId="urn:microsoft.com/office/officeart/2005/8/layout/vList2"/>
    <dgm:cxn modelId="{CAFA3A7B-DEA5-4F9B-B2D3-1B883906501D}" type="presOf" srcId="{40608B0E-280A-414E-B783-A0AEE5BB2EA7}" destId="{01A6912E-E7FB-423B-A36E-1A3858825E8C}" srcOrd="0" destOrd="0" presId="urn:microsoft.com/office/officeart/2005/8/layout/vList2"/>
    <dgm:cxn modelId="{BFB740DB-80F4-4877-AE7E-6E571170B186}" type="presOf" srcId="{CEAC92C8-6801-4103-BF04-6D1EC2000EFC}" destId="{05DBC70A-CD4F-45F9-A23E-F056339AF284}" srcOrd="0" destOrd="0" presId="urn:microsoft.com/office/officeart/2005/8/layout/vList2"/>
    <dgm:cxn modelId="{B7AAB161-8BCE-486B-B2FC-41EB750AC306}" type="presParOf" srcId="{4D0B048C-77F8-4BED-93BA-0A10DEF78B60}" destId="{DB31564D-C9F4-4AE2-9835-C1B142131217}" srcOrd="0" destOrd="0" presId="urn:microsoft.com/office/officeart/2005/8/layout/vList2"/>
    <dgm:cxn modelId="{9AC9D04A-735D-4A82-AAC2-2FF9D6579519}" type="presParOf" srcId="{4D0B048C-77F8-4BED-93BA-0A10DEF78B60}" destId="{B326197A-26BB-49BD-8ED7-83E073720ED3}" srcOrd="1" destOrd="0" presId="urn:microsoft.com/office/officeart/2005/8/layout/vList2"/>
    <dgm:cxn modelId="{11F4FE3B-8E8C-4D58-A81C-21EFEC032DAD}" type="presParOf" srcId="{4D0B048C-77F8-4BED-93BA-0A10DEF78B60}" destId="{05DBC70A-CD4F-45F9-A23E-F056339AF284}" srcOrd="2" destOrd="0" presId="urn:microsoft.com/office/officeart/2005/8/layout/vList2"/>
    <dgm:cxn modelId="{A8C216CC-0E01-4775-A06F-BCFCEC0EC6E6}" type="presParOf" srcId="{4D0B048C-77F8-4BED-93BA-0A10DEF78B60}" destId="{0D8300E7-DBF1-4A92-B854-1B8E7C62DFBC}" srcOrd="3" destOrd="0" presId="urn:microsoft.com/office/officeart/2005/8/layout/vList2"/>
    <dgm:cxn modelId="{137A390B-D948-48AB-9E40-37BFD87674DC}" type="presParOf" srcId="{4D0B048C-77F8-4BED-93BA-0A10DEF78B60}" destId="{01A6912E-E7FB-423B-A36E-1A3858825E8C}"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A726CFD-C2DB-4D3E-81E5-D92E7E03DD0E}" type="doc">
      <dgm:prSet loTypeId="urn:microsoft.com/office/officeart/2005/8/layout/vList2" loCatId="Inbox" qsTypeId="urn:microsoft.com/office/officeart/2005/8/quickstyle/simple1" qsCatId="simple" csTypeId="urn:microsoft.com/office/officeart/2005/8/colors/accent1_1" csCatId="accent1" phldr="1"/>
      <dgm:spPr/>
      <dgm:t>
        <a:bodyPr/>
        <a:lstStyle/>
        <a:p>
          <a:endParaRPr lang="en-US"/>
        </a:p>
      </dgm:t>
    </dgm:pt>
    <dgm:pt modelId="{8BF8FF69-B1D2-47F8-A8BB-69FD4F01AD87}">
      <dgm:prSet/>
      <dgm:spPr/>
      <dgm:t>
        <a:bodyPr/>
        <a:lstStyle/>
        <a:p>
          <a:r>
            <a:rPr lang="en-US" dirty="0"/>
            <a:t>Google Cloud Platform Infrastructure setup</a:t>
          </a:r>
        </a:p>
      </dgm:t>
    </dgm:pt>
    <dgm:pt modelId="{456426D8-E5CD-4D6E-BBDE-5FF64311E2AA}" type="parTrans" cxnId="{D71892DD-A30F-4718-BD9F-402984D3F1F1}">
      <dgm:prSet/>
      <dgm:spPr/>
      <dgm:t>
        <a:bodyPr/>
        <a:lstStyle/>
        <a:p>
          <a:endParaRPr lang="en-US"/>
        </a:p>
      </dgm:t>
    </dgm:pt>
    <dgm:pt modelId="{2855C659-83A5-4A8E-8937-4CADEC33C614}" type="sibTrans" cxnId="{D71892DD-A30F-4718-BD9F-402984D3F1F1}">
      <dgm:prSet/>
      <dgm:spPr/>
      <dgm:t>
        <a:bodyPr/>
        <a:lstStyle/>
        <a:p>
          <a:endParaRPr lang="en-US"/>
        </a:p>
      </dgm:t>
    </dgm:pt>
    <dgm:pt modelId="{7D6C42FF-9CDD-4D23-803B-C3EE271B05D9}">
      <dgm:prSet/>
      <dgm:spPr/>
      <dgm:t>
        <a:bodyPr/>
        <a:lstStyle/>
        <a:p>
          <a:r>
            <a:rPr lang="en-US" dirty="0"/>
            <a:t>Python Training Program</a:t>
          </a:r>
        </a:p>
      </dgm:t>
    </dgm:pt>
    <dgm:pt modelId="{4207CC1A-4A99-4CF6-8D79-29CB1919DF8A}" type="parTrans" cxnId="{0C3ACE29-5D3B-4494-AB00-C13031C56C55}">
      <dgm:prSet/>
      <dgm:spPr/>
      <dgm:t>
        <a:bodyPr/>
        <a:lstStyle/>
        <a:p>
          <a:endParaRPr lang="en-US"/>
        </a:p>
      </dgm:t>
    </dgm:pt>
    <dgm:pt modelId="{7271AD6F-7E21-4CBB-A24E-FA18D87B4EAA}" type="sibTrans" cxnId="{0C3ACE29-5D3B-4494-AB00-C13031C56C55}">
      <dgm:prSet/>
      <dgm:spPr/>
      <dgm:t>
        <a:bodyPr/>
        <a:lstStyle/>
        <a:p>
          <a:endParaRPr lang="en-US"/>
        </a:p>
      </dgm:t>
    </dgm:pt>
    <dgm:pt modelId="{21C9DBB6-998C-41A0-BA09-33D3413B6C5F}">
      <dgm:prSet/>
      <dgm:spPr/>
      <dgm:t>
        <a:bodyPr/>
        <a:lstStyle/>
        <a:p>
          <a:r>
            <a:rPr lang="en-US" dirty="0"/>
            <a:t>Google Big Query</a:t>
          </a:r>
        </a:p>
      </dgm:t>
    </dgm:pt>
    <dgm:pt modelId="{FA1F42EE-48E3-4A53-A73C-5B3463115D69}" type="parTrans" cxnId="{5F22D843-47EA-45DA-97DF-1F57C88F9F3F}">
      <dgm:prSet/>
      <dgm:spPr/>
      <dgm:t>
        <a:bodyPr/>
        <a:lstStyle/>
        <a:p>
          <a:endParaRPr lang="en-US"/>
        </a:p>
      </dgm:t>
    </dgm:pt>
    <dgm:pt modelId="{C1218D20-09AC-4741-BE4A-05C53B4CBC8A}" type="sibTrans" cxnId="{5F22D843-47EA-45DA-97DF-1F57C88F9F3F}">
      <dgm:prSet/>
      <dgm:spPr/>
      <dgm:t>
        <a:bodyPr/>
        <a:lstStyle/>
        <a:p>
          <a:endParaRPr lang="en-US"/>
        </a:p>
      </dgm:t>
    </dgm:pt>
    <dgm:pt modelId="{4D0B048C-77F8-4BED-93BA-0A10DEF78B60}" type="pres">
      <dgm:prSet presAssocID="{6A726CFD-C2DB-4D3E-81E5-D92E7E03DD0E}" presName="linear" presStyleCnt="0">
        <dgm:presLayoutVars>
          <dgm:animLvl val="lvl"/>
          <dgm:resizeHandles val="exact"/>
        </dgm:presLayoutVars>
      </dgm:prSet>
      <dgm:spPr/>
    </dgm:pt>
    <dgm:pt modelId="{1675E7B5-C34C-4735-B5F4-0AACBFBC91B7}" type="pres">
      <dgm:prSet presAssocID="{8BF8FF69-B1D2-47F8-A8BB-69FD4F01AD87}" presName="parentText" presStyleLbl="node1" presStyleIdx="0" presStyleCnt="3">
        <dgm:presLayoutVars>
          <dgm:chMax val="0"/>
          <dgm:bulletEnabled val="1"/>
        </dgm:presLayoutVars>
      </dgm:prSet>
      <dgm:spPr/>
    </dgm:pt>
    <dgm:pt modelId="{581FFFE4-D0AE-4861-8EEA-E4F4D3E0E042}" type="pres">
      <dgm:prSet presAssocID="{2855C659-83A5-4A8E-8937-4CADEC33C614}" presName="spacer" presStyleCnt="0"/>
      <dgm:spPr/>
    </dgm:pt>
    <dgm:pt modelId="{407B117F-1475-40BB-A4E6-69447DD5D574}" type="pres">
      <dgm:prSet presAssocID="{7D6C42FF-9CDD-4D23-803B-C3EE271B05D9}" presName="parentText" presStyleLbl="node1" presStyleIdx="1" presStyleCnt="3">
        <dgm:presLayoutVars>
          <dgm:chMax val="0"/>
          <dgm:bulletEnabled val="1"/>
        </dgm:presLayoutVars>
      </dgm:prSet>
      <dgm:spPr/>
    </dgm:pt>
    <dgm:pt modelId="{83EC1FF0-3AB0-4019-87C3-D3536A481A78}" type="pres">
      <dgm:prSet presAssocID="{7271AD6F-7E21-4CBB-A24E-FA18D87B4EAA}" presName="spacer" presStyleCnt="0"/>
      <dgm:spPr/>
    </dgm:pt>
    <dgm:pt modelId="{48F9C7B4-ECE9-4F9B-94F4-E009B90CAFCE}" type="pres">
      <dgm:prSet presAssocID="{21C9DBB6-998C-41A0-BA09-33D3413B6C5F}" presName="parentText" presStyleLbl="node1" presStyleIdx="2" presStyleCnt="3" custLinFactNeighborX="258">
        <dgm:presLayoutVars>
          <dgm:chMax val="0"/>
          <dgm:bulletEnabled val="1"/>
        </dgm:presLayoutVars>
      </dgm:prSet>
      <dgm:spPr/>
    </dgm:pt>
  </dgm:ptLst>
  <dgm:cxnLst>
    <dgm:cxn modelId="{FF3AF621-221A-4009-8264-59D90745A0F3}" type="presOf" srcId="{6A726CFD-C2DB-4D3E-81E5-D92E7E03DD0E}" destId="{4D0B048C-77F8-4BED-93BA-0A10DEF78B60}" srcOrd="0" destOrd="0" presId="urn:microsoft.com/office/officeart/2005/8/layout/vList2"/>
    <dgm:cxn modelId="{0C3ACE29-5D3B-4494-AB00-C13031C56C55}" srcId="{6A726CFD-C2DB-4D3E-81E5-D92E7E03DD0E}" destId="{7D6C42FF-9CDD-4D23-803B-C3EE271B05D9}" srcOrd="1" destOrd="0" parTransId="{4207CC1A-4A99-4CF6-8D79-29CB1919DF8A}" sibTransId="{7271AD6F-7E21-4CBB-A24E-FA18D87B4EAA}"/>
    <dgm:cxn modelId="{5F22D843-47EA-45DA-97DF-1F57C88F9F3F}" srcId="{6A726CFD-C2DB-4D3E-81E5-D92E7E03DD0E}" destId="{21C9DBB6-998C-41A0-BA09-33D3413B6C5F}" srcOrd="2" destOrd="0" parTransId="{FA1F42EE-48E3-4A53-A73C-5B3463115D69}" sibTransId="{C1218D20-09AC-4741-BE4A-05C53B4CBC8A}"/>
    <dgm:cxn modelId="{7643D685-44B3-44C4-A12B-BC9264CE054C}" type="presOf" srcId="{21C9DBB6-998C-41A0-BA09-33D3413B6C5F}" destId="{48F9C7B4-ECE9-4F9B-94F4-E009B90CAFCE}" srcOrd="0" destOrd="0" presId="urn:microsoft.com/office/officeart/2005/8/layout/vList2"/>
    <dgm:cxn modelId="{30C65B8C-2FC3-4D35-833E-0C8893296CE2}" type="presOf" srcId="{7D6C42FF-9CDD-4D23-803B-C3EE271B05D9}" destId="{407B117F-1475-40BB-A4E6-69447DD5D574}" srcOrd="0" destOrd="0" presId="urn:microsoft.com/office/officeart/2005/8/layout/vList2"/>
    <dgm:cxn modelId="{766A51B5-B2EA-4B05-A291-225BF1DA685D}" type="presOf" srcId="{8BF8FF69-B1D2-47F8-A8BB-69FD4F01AD87}" destId="{1675E7B5-C34C-4735-B5F4-0AACBFBC91B7}" srcOrd="0" destOrd="0" presId="urn:microsoft.com/office/officeart/2005/8/layout/vList2"/>
    <dgm:cxn modelId="{D71892DD-A30F-4718-BD9F-402984D3F1F1}" srcId="{6A726CFD-C2DB-4D3E-81E5-D92E7E03DD0E}" destId="{8BF8FF69-B1D2-47F8-A8BB-69FD4F01AD87}" srcOrd="0" destOrd="0" parTransId="{456426D8-E5CD-4D6E-BBDE-5FF64311E2AA}" sibTransId="{2855C659-83A5-4A8E-8937-4CADEC33C614}"/>
    <dgm:cxn modelId="{61FAD65E-60EF-46E9-AF27-B8CC77274DF6}" type="presParOf" srcId="{4D0B048C-77F8-4BED-93BA-0A10DEF78B60}" destId="{1675E7B5-C34C-4735-B5F4-0AACBFBC91B7}" srcOrd="0" destOrd="0" presId="urn:microsoft.com/office/officeart/2005/8/layout/vList2"/>
    <dgm:cxn modelId="{21C65DE2-561B-4550-9F0B-7E03192AAE48}" type="presParOf" srcId="{4D0B048C-77F8-4BED-93BA-0A10DEF78B60}" destId="{581FFFE4-D0AE-4861-8EEA-E4F4D3E0E042}" srcOrd="1" destOrd="0" presId="urn:microsoft.com/office/officeart/2005/8/layout/vList2"/>
    <dgm:cxn modelId="{56552FAB-5AA6-43B5-B863-3F16FE5D66D5}" type="presParOf" srcId="{4D0B048C-77F8-4BED-93BA-0A10DEF78B60}" destId="{407B117F-1475-40BB-A4E6-69447DD5D574}" srcOrd="2" destOrd="0" presId="urn:microsoft.com/office/officeart/2005/8/layout/vList2"/>
    <dgm:cxn modelId="{EF43C8AD-3AC0-4BB6-B084-755182340FE3}" type="presParOf" srcId="{4D0B048C-77F8-4BED-93BA-0A10DEF78B60}" destId="{83EC1FF0-3AB0-4019-87C3-D3536A481A78}" srcOrd="3" destOrd="0" presId="urn:microsoft.com/office/officeart/2005/8/layout/vList2"/>
    <dgm:cxn modelId="{BD52D12B-AF95-44EC-A95B-A300D3EF7D97}" type="presParOf" srcId="{4D0B048C-77F8-4BED-93BA-0A10DEF78B60}" destId="{48F9C7B4-ECE9-4F9B-94F4-E009B90CAFCE}" srcOrd="4"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0261381-8110-4BF8-B1F0-A8F37801518F}" type="doc">
      <dgm:prSet loTypeId="urn:microsoft.com/office/officeart/2005/8/layout/vList2" loCatId="Inbox" qsTypeId="urn:microsoft.com/office/officeart/2005/8/quickstyle/simple4" qsCatId="simple" csTypeId="urn:microsoft.com/office/officeart/2005/8/colors/accent0_2" csCatId="mainScheme" phldr="1"/>
      <dgm:spPr/>
      <dgm:t>
        <a:bodyPr/>
        <a:lstStyle/>
        <a:p>
          <a:endParaRPr lang="en-US"/>
        </a:p>
      </dgm:t>
    </dgm:pt>
    <dgm:pt modelId="{8CCEA812-22BE-4D6A-9BE1-BF10830AFCA1}">
      <dgm:prSet/>
      <dgm:spPr/>
      <dgm:t>
        <a:bodyPr/>
        <a:lstStyle/>
        <a:p>
          <a:r>
            <a:rPr lang="en-US" dirty="0"/>
            <a:t>Programming Language: Python.</a:t>
          </a:r>
        </a:p>
      </dgm:t>
    </dgm:pt>
    <dgm:pt modelId="{76F5A623-DE43-4AF9-B05B-7AB047FAFDAF}" type="parTrans" cxnId="{623F6037-0966-48E7-83FA-21601CE8933B}">
      <dgm:prSet/>
      <dgm:spPr/>
      <dgm:t>
        <a:bodyPr/>
        <a:lstStyle/>
        <a:p>
          <a:endParaRPr lang="en-US"/>
        </a:p>
      </dgm:t>
    </dgm:pt>
    <dgm:pt modelId="{C7F1CB0F-F42F-42F3-90B7-5ADB7A8FC690}" type="sibTrans" cxnId="{623F6037-0966-48E7-83FA-21601CE8933B}">
      <dgm:prSet/>
      <dgm:spPr/>
      <dgm:t>
        <a:bodyPr/>
        <a:lstStyle/>
        <a:p>
          <a:endParaRPr lang="en-US"/>
        </a:p>
      </dgm:t>
    </dgm:pt>
    <dgm:pt modelId="{615FA449-7EB2-4501-BEDE-A39845B662A0}">
      <dgm:prSet/>
      <dgm:spPr/>
      <dgm:t>
        <a:bodyPr/>
        <a:lstStyle/>
        <a:p>
          <a:r>
            <a:rPr lang="en-US"/>
            <a:t>Google Cloud infrastructure is built using terraform scripts.</a:t>
          </a:r>
        </a:p>
      </dgm:t>
    </dgm:pt>
    <dgm:pt modelId="{19BBADA2-79D8-4DD0-AACD-A2DD9CD83AAF}" type="parTrans" cxnId="{D2FEE222-E647-4843-9BB1-43E0EAEFBFA8}">
      <dgm:prSet/>
      <dgm:spPr/>
      <dgm:t>
        <a:bodyPr/>
        <a:lstStyle/>
        <a:p>
          <a:endParaRPr lang="en-US"/>
        </a:p>
      </dgm:t>
    </dgm:pt>
    <dgm:pt modelId="{CF790DCD-4228-45BB-AB58-805B88513A5A}" type="sibTrans" cxnId="{D2FEE222-E647-4843-9BB1-43E0EAEFBFA8}">
      <dgm:prSet/>
      <dgm:spPr/>
      <dgm:t>
        <a:bodyPr/>
        <a:lstStyle/>
        <a:p>
          <a:endParaRPr lang="en-US"/>
        </a:p>
      </dgm:t>
    </dgm:pt>
    <dgm:pt modelId="{E380847A-699A-4189-8AE1-95C250685AE9}">
      <dgm:prSet/>
      <dgm:spPr/>
      <dgm:t>
        <a:bodyPr/>
        <a:lstStyle/>
        <a:p>
          <a:r>
            <a:rPr lang="en-US"/>
            <a:t>Automation is done using PowerShell scripts.</a:t>
          </a:r>
        </a:p>
      </dgm:t>
    </dgm:pt>
    <dgm:pt modelId="{3C0362EB-5A2F-4FA3-93A3-21DFABD010BC}" type="parTrans" cxnId="{F7185B96-2806-48D6-A3E4-F61CA2AB7472}">
      <dgm:prSet/>
      <dgm:spPr/>
      <dgm:t>
        <a:bodyPr/>
        <a:lstStyle/>
        <a:p>
          <a:endParaRPr lang="en-US"/>
        </a:p>
      </dgm:t>
    </dgm:pt>
    <dgm:pt modelId="{54E07D44-2191-4AF5-A36A-C850E22A0377}" type="sibTrans" cxnId="{F7185B96-2806-48D6-A3E4-F61CA2AB7472}">
      <dgm:prSet/>
      <dgm:spPr/>
      <dgm:t>
        <a:bodyPr/>
        <a:lstStyle/>
        <a:p>
          <a:endParaRPr lang="en-US"/>
        </a:p>
      </dgm:t>
    </dgm:pt>
    <dgm:pt modelId="{44883746-233C-48B7-9C85-3148A991A716}">
      <dgm:prSet/>
      <dgm:spPr/>
      <dgm:t>
        <a:bodyPr/>
        <a:lstStyle/>
        <a:p>
          <a:r>
            <a:rPr lang="en-US"/>
            <a:t>Source control management: Github</a:t>
          </a:r>
        </a:p>
      </dgm:t>
    </dgm:pt>
    <dgm:pt modelId="{5B21EC10-E039-4B38-B5E6-8432A65F44FE}" type="parTrans" cxnId="{05040CDE-C177-477A-8401-DF1E3E707A3A}">
      <dgm:prSet/>
      <dgm:spPr/>
      <dgm:t>
        <a:bodyPr/>
        <a:lstStyle/>
        <a:p>
          <a:endParaRPr lang="en-US"/>
        </a:p>
      </dgm:t>
    </dgm:pt>
    <dgm:pt modelId="{91CCEC23-7A1F-4F5B-BF0F-4A765C4077A0}" type="sibTrans" cxnId="{05040CDE-C177-477A-8401-DF1E3E707A3A}">
      <dgm:prSet/>
      <dgm:spPr/>
      <dgm:t>
        <a:bodyPr/>
        <a:lstStyle/>
        <a:p>
          <a:endParaRPr lang="en-US"/>
        </a:p>
      </dgm:t>
    </dgm:pt>
    <dgm:pt modelId="{B97AC957-6CC9-47ED-940C-79E53E07C457}">
      <dgm:prSet/>
      <dgm:spPr/>
      <dgm:t>
        <a:bodyPr/>
        <a:lstStyle/>
        <a:p>
          <a:r>
            <a:rPr lang="en-US" b="1" u="sng"/>
            <a:t>Github link</a:t>
          </a:r>
          <a:r>
            <a:rPr lang="en-US"/>
            <a:t>: </a:t>
          </a:r>
          <a:r>
            <a:rPr lang="en-US" u="sng">
              <a:hlinkClick xmlns:r="http://schemas.openxmlformats.org/officeDocument/2006/relationships" r:id="rId1"/>
            </a:rPr>
            <a:t>https://github.com/CloudComputing-Fall2107/CrimeRatePredictor</a:t>
          </a:r>
          <a:endParaRPr lang="en-US"/>
        </a:p>
      </dgm:t>
    </dgm:pt>
    <dgm:pt modelId="{FEB9513D-5D11-4440-9E46-15420E5AC83A}" type="parTrans" cxnId="{E69D207C-DB27-451F-9FD5-543D6CA483EF}">
      <dgm:prSet/>
      <dgm:spPr/>
      <dgm:t>
        <a:bodyPr/>
        <a:lstStyle/>
        <a:p>
          <a:endParaRPr lang="en-US"/>
        </a:p>
      </dgm:t>
    </dgm:pt>
    <dgm:pt modelId="{21BDDA6D-0113-42D4-8E77-00F8105472F5}" type="sibTrans" cxnId="{E69D207C-DB27-451F-9FD5-543D6CA483EF}">
      <dgm:prSet/>
      <dgm:spPr/>
      <dgm:t>
        <a:bodyPr/>
        <a:lstStyle/>
        <a:p>
          <a:endParaRPr lang="en-US"/>
        </a:p>
      </dgm:t>
    </dgm:pt>
    <dgm:pt modelId="{4CB20FBB-36E8-4828-93ED-427FCB0EF63F}" type="pres">
      <dgm:prSet presAssocID="{90261381-8110-4BF8-B1F0-A8F37801518F}" presName="linear" presStyleCnt="0">
        <dgm:presLayoutVars>
          <dgm:animLvl val="lvl"/>
          <dgm:resizeHandles val="exact"/>
        </dgm:presLayoutVars>
      </dgm:prSet>
      <dgm:spPr/>
    </dgm:pt>
    <dgm:pt modelId="{8AF0221A-6CE8-4B06-8410-BF0AB8498D98}" type="pres">
      <dgm:prSet presAssocID="{8CCEA812-22BE-4D6A-9BE1-BF10830AFCA1}" presName="parentText" presStyleLbl="node1" presStyleIdx="0" presStyleCnt="5">
        <dgm:presLayoutVars>
          <dgm:chMax val="0"/>
          <dgm:bulletEnabled val="1"/>
        </dgm:presLayoutVars>
      </dgm:prSet>
      <dgm:spPr/>
    </dgm:pt>
    <dgm:pt modelId="{F0CEE9FD-8EF6-4AAE-8663-D50C8D1C85E6}" type="pres">
      <dgm:prSet presAssocID="{C7F1CB0F-F42F-42F3-90B7-5ADB7A8FC690}" presName="spacer" presStyleCnt="0"/>
      <dgm:spPr/>
    </dgm:pt>
    <dgm:pt modelId="{97BE3098-654B-4752-938B-3D5145237231}" type="pres">
      <dgm:prSet presAssocID="{615FA449-7EB2-4501-BEDE-A39845B662A0}" presName="parentText" presStyleLbl="node1" presStyleIdx="1" presStyleCnt="5">
        <dgm:presLayoutVars>
          <dgm:chMax val="0"/>
          <dgm:bulletEnabled val="1"/>
        </dgm:presLayoutVars>
      </dgm:prSet>
      <dgm:spPr/>
    </dgm:pt>
    <dgm:pt modelId="{8A6962F0-8585-456C-8869-B4202BD3EF34}" type="pres">
      <dgm:prSet presAssocID="{CF790DCD-4228-45BB-AB58-805B88513A5A}" presName="spacer" presStyleCnt="0"/>
      <dgm:spPr/>
    </dgm:pt>
    <dgm:pt modelId="{FE4E10C3-3161-4E44-9F16-9610B2846690}" type="pres">
      <dgm:prSet presAssocID="{E380847A-699A-4189-8AE1-95C250685AE9}" presName="parentText" presStyleLbl="node1" presStyleIdx="2" presStyleCnt="5">
        <dgm:presLayoutVars>
          <dgm:chMax val="0"/>
          <dgm:bulletEnabled val="1"/>
        </dgm:presLayoutVars>
      </dgm:prSet>
      <dgm:spPr/>
    </dgm:pt>
    <dgm:pt modelId="{82F025BF-80F0-4050-BF38-E87DA5423358}" type="pres">
      <dgm:prSet presAssocID="{54E07D44-2191-4AF5-A36A-C850E22A0377}" presName="spacer" presStyleCnt="0"/>
      <dgm:spPr/>
    </dgm:pt>
    <dgm:pt modelId="{800B3DDE-7CCA-42CA-B897-212CA96B576F}" type="pres">
      <dgm:prSet presAssocID="{44883746-233C-48B7-9C85-3148A991A716}" presName="parentText" presStyleLbl="node1" presStyleIdx="3" presStyleCnt="5">
        <dgm:presLayoutVars>
          <dgm:chMax val="0"/>
          <dgm:bulletEnabled val="1"/>
        </dgm:presLayoutVars>
      </dgm:prSet>
      <dgm:spPr/>
    </dgm:pt>
    <dgm:pt modelId="{8ADFDAF7-00ED-4E36-992F-8E4F829FC707}" type="pres">
      <dgm:prSet presAssocID="{91CCEC23-7A1F-4F5B-BF0F-4A765C4077A0}" presName="spacer" presStyleCnt="0"/>
      <dgm:spPr/>
    </dgm:pt>
    <dgm:pt modelId="{3D2B6EC8-048D-4AEA-A3A6-441310C7C1CC}" type="pres">
      <dgm:prSet presAssocID="{B97AC957-6CC9-47ED-940C-79E53E07C457}" presName="parentText" presStyleLbl="node1" presStyleIdx="4" presStyleCnt="5">
        <dgm:presLayoutVars>
          <dgm:chMax val="0"/>
          <dgm:bulletEnabled val="1"/>
        </dgm:presLayoutVars>
      </dgm:prSet>
      <dgm:spPr/>
    </dgm:pt>
  </dgm:ptLst>
  <dgm:cxnLst>
    <dgm:cxn modelId="{D2FEE222-E647-4843-9BB1-43E0EAEFBFA8}" srcId="{90261381-8110-4BF8-B1F0-A8F37801518F}" destId="{615FA449-7EB2-4501-BEDE-A39845B662A0}" srcOrd="1" destOrd="0" parTransId="{19BBADA2-79D8-4DD0-AACD-A2DD9CD83AAF}" sibTransId="{CF790DCD-4228-45BB-AB58-805B88513A5A}"/>
    <dgm:cxn modelId="{623F6037-0966-48E7-83FA-21601CE8933B}" srcId="{90261381-8110-4BF8-B1F0-A8F37801518F}" destId="{8CCEA812-22BE-4D6A-9BE1-BF10830AFCA1}" srcOrd="0" destOrd="0" parTransId="{76F5A623-DE43-4AF9-B05B-7AB047FAFDAF}" sibTransId="{C7F1CB0F-F42F-42F3-90B7-5ADB7A8FC690}"/>
    <dgm:cxn modelId="{E69D207C-DB27-451F-9FD5-543D6CA483EF}" srcId="{90261381-8110-4BF8-B1F0-A8F37801518F}" destId="{B97AC957-6CC9-47ED-940C-79E53E07C457}" srcOrd="4" destOrd="0" parTransId="{FEB9513D-5D11-4440-9E46-15420E5AC83A}" sibTransId="{21BDDA6D-0113-42D4-8E77-00F8105472F5}"/>
    <dgm:cxn modelId="{F7185B96-2806-48D6-A3E4-F61CA2AB7472}" srcId="{90261381-8110-4BF8-B1F0-A8F37801518F}" destId="{E380847A-699A-4189-8AE1-95C250685AE9}" srcOrd="2" destOrd="0" parTransId="{3C0362EB-5A2F-4FA3-93A3-21DFABD010BC}" sibTransId="{54E07D44-2191-4AF5-A36A-C850E22A0377}"/>
    <dgm:cxn modelId="{CC73B4B1-B36D-41E1-8E4C-40556CBBD57D}" type="presOf" srcId="{E380847A-699A-4189-8AE1-95C250685AE9}" destId="{FE4E10C3-3161-4E44-9F16-9610B2846690}" srcOrd="0" destOrd="0" presId="urn:microsoft.com/office/officeart/2005/8/layout/vList2"/>
    <dgm:cxn modelId="{0288E4B6-D500-4278-AA0E-DB65DDC64124}" type="presOf" srcId="{B97AC957-6CC9-47ED-940C-79E53E07C457}" destId="{3D2B6EC8-048D-4AEA-A3A6-441310C7C1CC}" srcOrd="0" destOrd="0" presId="urn:microsoft.com/office/officeart/2005/8/layout/vList2"/>
    <dgm:cxn modelId="{8316DDBE-2299-4104-9666-E76E88400EDA}" type="presOf" srcId="{615FA449-7EB2-4501-BEDE-A39845B662A0}" destId="{97BE3098-654B-4752-938B-3D5145237231}" srcOrd="0" destOrd="0" presId="urn:microsoft.com/office/officeart/2005/8/layout/vList2"/>
    <dgm:cxn modelId="{05040CDE-C177-477A-8401-DF1E3E707A3A}" srcId="{90261381-8110-4BF8-B1F0-A8F37801518F}" destId="{44883746-233C-48B7-9C85-3148A991A716}" srcOrd="3" destOrd="0" parTransId="{5B21EC10-E039-4B38-B5E6-8432A65F44FE}" sibTransId="{91CCEC23-7A1F-4F5B-BF0F-4A765C4077A0}"/>
    <dgm:cxn modelId="{73B719E8-5AFB-44F1-91C9-11B14C3D7E7C}" type="presOf" srcId="{90261381-8110-4BF8-B1F0-A8F37801518F}" destId="{4CB20FBB-36E8-4828-93ED-427FCB0EF63F}" srcOrd="0" destOrd="0" presId="urn:microsoft.com/office/officeart/2005/8/layout/vList2"/>
    <dgm:cxn modelId="{B967A9F4-9D39-4134-8315-D987D2755D89}" type="presOf" srcId="{44883746-233C-48B7-9C85-3148A991A716}" destId="{800B3DDE-7CCA-42CA-B897-212CA96B576F}" srcOrd="0" destOrd="0" presId="urn:microsoft.com/office/officeart/2005/8/layout/vList2"/>
    <dgm:cxn modelId="{831749FC-00D6-49D6-BDF5-553B20DC8381}" type="presOf" srcId="{8CCEA812-22BE-4D6A-9BE1-BF10830AFCA1}" destId="{8AF0221A-6CE8-4B06-8410-BF0AB8498D98}" srcOrd="0" destOrd="0" presId="urn:microsoft.com/office/officeart/2005/8/layout/vList2"/>
    <dgm:cxn modelId="{182BE8C7-D6CE-4593-8A6E-4EA61ACDF065}" type="presParOf" srcId="{4CB20FBB-36E8-4828-93ED-427FCB0EF63F}" destId="{8AF0221A-6CE8-4B06-8410-BF0AB8498D98}" srcOrd="0" destOrd="0" presId="urn:microsoft.com/office/officeart/2005/8/layout/vList2"/>
    <dgm:cxn modelId="{6EB4E6E6-D4E0-46B0-A6BA-736927CCFF4C}" type="presParOf" srcId="{4CB20FBB-36E8-4828-93ED-427FCB0EF63F}" destId="{F0CEE9FD-8EF6-4AAE-8663-D50C8D1C85E6}" srcOrd="1" destOrd="0" presId="urn:microsoft.com/office/officeart/2005/8/layout/vList2"/>
    <dgm:cxn modelId="{735C36BB-AF7E-4FA3-901F-C642B74D1CD5}" type="presParOf" srcId="{4CB20FBB-36E8-4828-93ED-427FCB0EF63F}" destId="{97BE3098-654B-4752-938B-3D5145237231}" srcOrd="2" destOrd="0" presId="urn:microsoft.com/office/officeart/2005/8/layout/vList2"/>
    <dgm:cxn modelId="{BB04D505-DB6B-47B7-853D-C4484F793F5E}" type="presParOf" srcId="{4CB20FBB-36E8-4828-93ED-427FCB0EF63F}" destId="{8A6962F0-8585-456C-8869-B4202BD3EF34}" srcOrd="3" destOrd="0" presId="urn:microsoft.com/office/officeart/2005/8/layout/vList2"/>
    <dgm:cxn modelId="{65C8C869-6B35-4FF0-9E8B-E7C113EB8F51}" type="presParOf" srcId="{4CB20FBB-36E8-4828-93ED-427FCB0EF63F}" destId="{FE4E10C3-3161-4E44-9F16-9610B2846690}" srcOrd="4" destOrd="0" presId="urn:microsoft.com/office/officeart/2005/8/layout/vList2"/>
    <dgm:cxn modelId="{4A85D712-97A1-4220-8A17-892DF2B0D326}" type="presParOf" srcId="{4CB20FBB-36E8-4828-93ED-427FCB0EF63F}" destId="{82F025BF-80F0-4050-BF38-E87DA5423358}" srcOrd="5" destOrd="0" presId="urn:microsoft.com/office/officeart/2005/8/layout/vList2"/>
    <dgm:cxn modelId="{62E6BAA1-A01F-463F-8C28-8231AAF5BC9E}" type="presParOf" srcId="{4CB20FBB-36E8-4828-93ED-427FCB0EF63F}" destId="{800B3DDE-7CCA-42CA-B897-212CA96B576F}" srcOrd="6" destOrd="0" presId="urn:microsoft.com/office/officeart/2005/8/layout/vList2"/>
    <dgm:cxn modelId="{0F245107-5606-4D39-8AB2-183E03430ED6}" type="presParOf" srcId="{4CB20FBB-36E8-4828-93ED-427FCB0EF63F}" destId="{8ADFDAF7-00ED-4E36-992F-8E4F829FC707}" srcOrd="7" destOrd="0" presId="urn:microsoft.com/office/officeart/2005/8/layout/vList2"/>
    <dgm:cxn modelId="{A03D03DA-37BD-4AB6-AE1E-A33D9E91FD5E}" type="presParOf" srcId="{4CB20FBB-36E8-4828-93ED-427FCB0EF63F}" destId="{3D2B6EC8-048D-4AEA-A3A6-441310C7C1CC}"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CEA740B-CC65-4DD9-AC36-54BDA7CE6358}" type="doc">
      <dgm:prSet loTypeId="urn:microsoft.com/office/officeart/2008/layout/LinedList" loCatId="Inbox" qsTypeId="urn:microsoft.com/office/officeart/2005/8/quickstyle/simple3" qsCatId="simple" csTypeId="urn:microsoft.com/office/officeart/2005/8/colors/colorful5" csCatId="colorful"/>
      <dgm:spPr/>
      <dgm:t>
        <a:bodyPr/>
        <a:lstStyle/>
        <a:p>
          <a:endParaRPr lang="en-US"/>
        </a:p>
      </dgm:t>
    </dgm:pt>
    <dgm:pt modelId="{A538379D-1AEC-4F46-A185-4FBBA2CA545F}">
      <dgm:prSet/>
      <dgm:spPr/>
      <dgm:t>
        <a:bodyPr/>
        <a:lstStyle/>
        <a:p>
          <a:r>
            <a:rPr lang="en-US"/>
            <a:t>Here, we predict </a:t>
          </a:r>
          <a:r>
            <a:rPr lang="en-US" i="1" u="sng"/>
            <a:t>the total overall reported crime rate per 1 million residents</a:t>
          </a:r>
          <a:r>
            <a:rPr lang="en-US" i="1"/>
            <a:t> using:</a:t>
          </a:r>
          <a:endParaRPr lang="en-US"/>
        </a:p>
      </dgm:t>
    </dgm:pt>
    <dgm:pt modelId="{43AEC9D0-5106-42F0-95DB-77C5851160AA}" type="parTrans" cxnId="{B22F3896-915F-40A3-8461-187531591BB2}">
      <dgm:prSet/>
      <dgm:spPr/>
      <dgm:t>
        <a:bodyPr/>
        <a:lstStyle/>
        <a:p>
          <a:endParaRPr lang="en-US"/>
        </a:p>
      </dgm:t>
    </dgm:pt>
    <dgm:pt modelId="{1B7842E2-913B-4B3F-BD9B-624B1CF647FF}" type="sibTrans" cxnId="{B22F3896-915F-40A3-8461-187531591BB2}">
      <dgm:prSet/>
      <dgm:spPr/>
      <dgm:t>
        <a:bodyPr/>
        <a:lstStyle/>
        <a:p>
          <a:endParaRPr lang="en-US"/>
        </a:p>
      </dgm:t>
    </dgm:pt>
    <dgm:pt modelId="{E1A7BD90-B670-48CF-9C4C-E94F271797E6}">
      <dgm:prSet/>
      <dgm:spPr/>
      <dgm:t>
        <a:bodyPr/>
        <a:lstStyle/>
        <a:p>
          <a:r>
            <a:rPr lang="en-US"/>
            <a:t>X2 = Reported Violent Crime Rate per 100,000 Residents</a:t>
          </a:r>
        </a:p>
      </dgm:t>
    </dgm:pt>
    <dgm:pt modelId="{12BEC58B-60CC-4A58-A5C6-ECBC3C8BC889}" type="parTrans" cxnId="{13272415-0FAE-4ED3-9179-3418B33412AF}">
      <dgm:prSet/>
      <dgm:spPr/>
      <dgm:t>
        <a:bodyPr/>
        <a:lstStyle/>
        <a:p>
          <a:endParaRPr lang="en-US"/>
        </a:p>
      </dgm:t>
    </dgm:pt>
    <dgm:pt modelId="{254FC693-0C55-4D57-9ABE-586FDB8D2D62}" type="sibTrans" cxnId="{13272415-0FAE-4ED3-9179-3418B33412AF}">
      <dgm:prSet/>
      <dgm:spPr/>
      <dgm:t>
        <a:bodyPr/>
        <a:lstStyle/>
        <a:p>
          <a:endParaRPr lang="en-US"/>
        </a:p>
      </dgm:t>
    </dgm:pt>
    <dgm:pt modelId="{939F1268-D24A-43EA-9841-3427D845E619}">
      <dgm:prSet/>
      <dgm:spPr/>
      <dgm:t>
        <a:bodyPr/>
        <a:lstStyle/>
        <a:p>
          <a:r>
            <a:rPr lang="en-US"/>
            <a:t>X3 = Annual Police Funding in Dollars per Resident</a:t>
          </a:r>
        </a:p>
      </dgm:t>
    </dgm:pt>
    <dgm:pt modelId="{FE822444-9325-4238-BEA1-29144C1F23B0}" type="parTrans" cxnId="{0804F0B6-34E7-413B-B96E-71ADD0D391B1}">
      <dgm:prSet/>
      <dgm:spPr/>
      <dgm:t>
        <a:bodyPr/>
        <a:lstStyle/>
        <a:p>
          <a:endParaRPr lang="en-US"/>
        </a:p>
      </dgm:t>
    </dgm:pt>
    <dgm:pt modelId="{67978136-44C6-4506-9A18-51A3E2B4F243}" type="sibTrans" cxnId="{0804F0B6-34E7-413B-B96E-71ADD0D391B1}">
      <dgm:prSet/>
      <dgm:spPr/>
      <dgm:t>
        <a:bodyPr/>
        <a:lstStyle/>
        <a:p>
          <a:endParaRPr lang="en-US"/>
        </a:p>
      </dgm:t>
    </dgm:pt>
    <dgm:pt modelId="{4C32D720-CFC5-4BC8-A37B-FB3AD7728D69}">
      <dgm:prSet/>
      <dgm:spPr/>
      <dgm:t>
        <a:bodyPr/>
        <a:lstStyle/>
        <a:p>
          <a:r>
            <a:rPr lang="en-US"/>
            <a:t>X4 = Percent of People 25 Years and Older That Have Had 4 years of high school</a:t>
          </a:r>
        </a:p>
      </dgm:t>
    </dgm:pt>
    <dgm:pt modelId="{80075067-C604-49D7-AC1D-D91AE5FA00F3}" type="parTrans" cxnId="{127AA33E-9C7F-40CA-B1EF-1876AB43AE08}">
      <dgm:prSet/>
      <dgm:spPr/>
      <dgm:t>
        <a:bodyPr/>
        <a:lstStyle/>
        <a:p>
          <a:endParaRPr lang="en-US"/>
        </a:p>
      </dgm:t>
    </dgm:pt>
    <dgm:pt modelId="{CFA1A378-BAF2-4E51-A522-F7EF08E2A39A}" type="sibTrans" cxnId="{127AA33E-9C7F-40CA-B1EF-1876AB43AE08}">
      <dgm:prSet/>
      <dgm:spPr/>
      <dgm:t>
        <a:bodyPr/>
        <a:lstStyle/>
        <a:p>
          <a:endParaRPr lang="en-US"/>
        </a:p>
      </dgm:t>
    </dgm:pt>
    <dgm:pt modelId="{E1D2A507-9E21-4E72-9EEF-E7B19EE30DA1}">
      <dgm:prSet/>
      <dgm:spPr/>
      <dgm:t>
        <a:bodyPr/>
        <a:lstStyle/>
        <a:p>
          <a:r>
            <a:rPr lang="en-US"/>
            <a:t>X5 = Percent of 16- to 19-Year-Olds Not in High School and not high school graduates</a:t>
          </a:r>
        </a:p>
      </dgm:t>
    </dgm:pt>
    <dgm:pt modelId="{167E0856-83D1-4052-AD18-AF1FE360EF95}" type="parTrans" cxnId="{EA4069BD-A50C-4B10-9E82-BE922C0072BD}">
      <dgm:prSet/>
      <dgm:spPr/>
      <dgm:t>
        <a:bodyPr/>
        <a:lstStyle/>
        <a:p>
          <a:endParaRPr lang="en-US"/>
        </a:p>
      </dgm:t>
    </dgm:pt>
    <dgm:pt modelId="{78DA9071-F9ED-4545-A854-8C730838B659}" type="sibTrans" cxnId="{EA4069BD-A50C-4B10-9E82-BE922C0072BD}">
      <dgm:prSet/>
      <dgm:spPr/>
      <dgm:t>
        <a:bodyPr/>
        <a:lstStyle/>
        <a:p>
          <a:endParaRPr lang="en-US"/>
        </a:p>
      </dgm:t>
    </dgm:pt>
    <dgm:pt modelId="{E5E838C8-A18B-4CDD-93C7-E379BBB740C2}">
      <dgm:prSet/>
      <dgm:spPr/>
      <dgm:t>
        <a:bodyPr/>
        <a:lstStyle/>
        <a:p>
          <a:r>
            <a:rPr lang="en-US"/>
            <a:t>X6 = Percent of 18- to 24-Year-Olds Enrolled in college</a:t>
          </a:r>
        </a:p>
      </dgm:t>
    </dgm:pt>
    <dgm:pt modelId="{BB47201B-B49F-4D7A-A18E-87CBA6F13EEF}" type="parTrans" cxnId="{5F27BB94-2E43-4C24-A849-F920D0E6F53C}">
      <dgm:prSet/>
      <dgm:spPr/>
      <dgm:t>
        <a:bodyPr/>
        <a:lstStyle/>
        <a:p>
          <a:endParaRPr lang="en-US"/>
        </a:p>
      </dgm:t>
    </dgm:pt>
    <dgm:pt modelId="{A9F0692D-7890-4E36-8E4C-3F6521AA7463}" type="sibTrans" cxnId="{5F27BB94-2E43-4C24-A849-F920D0E6F53C}">
      <dgm:prSet/>
      <dgm:spPr/>
      <dgm:t>
        <a:bodyPr/>
        <a:lstStyle/>
        <a:p>
          <a:endParaRPr lang="en-US"/>
        </a:p>
      </dgm:t>
    </dgm:pt>
    <dgm:pt modelId="{3FC6D37F-4353-4FA3-9C20-9444B3EF0426}">
      <dgm:prSet/>
      <dgm:spPr/>
      <dgm:t>
        <a:bodyPr/>
        <a:lstStyle/>
        <a:p>
          <a:r>
            <a:rPr lang="en-US"/>
            <a:t>X7 = Percent of People 25 Years and older with at Least 4 Years of college </a:t>
          </a:r>
        </a:p>
      </dgm:t>
    </dgm:pt>
    <dgm:pt modelId="{9990C748-08E6-4F59-B28B-84E0AE00CF10}" type="parTrans" cxnId="{86A5B93D-6B85-4DAA-AD23-DDA0D21AD584}">
      <dgm:prSet/>
      <dgm:spPr/>
      <dgm:t>
        <a:bodyPr/>
        <a:lstStyle/>
        <a:p>
          <a:endParaRPr lang="en-US"/>
        </a:p>
      </dgm:t>
    </dgm:pt>
    <dgm:pt modelId="{C89ECB3B-7546-4610-B72A-DFC9210FCFBC}" type="sibTrans" cxnId="{86A5B93D-6B85-4DAA-AD23-DDA0D21AD584}">
      <dgm:prSet/>
      <dgm:spPr/>
      <dgm:t>
        <a:bodyPr/>
        <a:lstStyle/>
        <a:p>
          <a:endParaRPr lang="en-US"/>
        </a:p>
      </dgm:t>
    </dgm:pt>
    <dgm:pt modelId="{DEA4A1E6-42D1-4409-A0D5-D2990F345446}">
      <dgm:prSet/>
      <dgm:spPr/>
      <dgm:t>
        <a:bodyPr/>
        <a:lstStyle/>
        <a:p>
          <a:r>
            <a:rPr lang="en-US"/>
            <a:t>X8 = States</a:t>
          </a:r>
        </a:p>
      </dgm:t>
    </dgm:pt>
    <dgm:pt modelId="{ECD35EAD-BCBC-40E9-879B-808560AB6FE5}" type="parTrans" cxnId="{780340FC-AF02-4EB5-8088-C59C94897103}">
      <dgm:prSet/>
      <dgm:spPr/>
      <dgm:t>
        <a:bodyPr/>
        <a:lstStyle/>
        <a:p>
          <a:endParaRPr lang="en-US"/>
        </a:p>
      </dgm:t>
    </dgm:pt>
    <dgm:pt modelId="{08424E77-8BDA-4648-B15E-98908596C990}" type="sibTrans" cxnId="{780340FC-AF02-4EB5-8088-C59C94897103}">
      <dgm:prSet/>
      <dgm:spPr/>
      <dgm:t>
        <a:bodyPr/>
        <a:lstStyle/>
        <a:p>
          <a:endParaRPr lang="en-US"/>
        </a:p>
      </dgm:t>
    </dgm:pt>
    <dgm:pt modelId="{8DC6DCA7-6DF9-4743-A578-F169B479DC0C}" type="pres">
      <dgm:prSet presAssocID="{BCEA740B-CC65-4DD9-AC36-54BDA7CE6358}" presName="vert0" presStyleCnt="0">
        <dgm:presLayoutVars>
          <dgm:dir/>
          <dgm:animOne val="branch"/>
          <dgm:animLvl val="lvl"/>
        </dgm:presLayoutVars>
      </dgm:prSet>
      <dgm:spPr/>
    </dgm:pt>
    <dgm:pt modelId="{7C15A058-35BC-41E0-A65B-8032B2493254}" type="pres">
      <dgm:prSet presAssocID="{A538379D-1AEC-4F46-A185-4FBBA2CA545F}" presName="thickLine" presStyleLbl="alignNode1" presStyleIdx="0" presStyleCnt="8"/>
      <dgm:spPr/>
    </dgm:pt>
    <dgm:pt modelId="{1819D716-4320-40E0-A954-16316F4942E6}" type="pres">
      <dgm:prSet presAssocID="{A538379D-1AEC-4F46-A185-4FBBA2CA545F}" presName="horz1" presStyleCnt="0"/>
      <dgm:spPr/>
    </dgm:pt>
    <dgm:pt modelId="{6AC0BBD5-3D9C-4C32-AD57-BAEC72519234}" type="pres">
      <dgm:prSet presAssocID="{A538379D-1AEC-4F46-A185-4FBBA2CA545F}" presName="tx1" presStyleLbl="revTx" presStyleIdx="0" presStyleCnt="8"/>
      <dgm:spPr/>
    </dgm:pt>
    <dgm:pt modelId="{10B3CE7D-FA53-4A57-BAB5-8861816148C7}" type="pres">
      <dgm:prSet presAssocID="{A538379D-1AEC-4F46-A185-4FBBA2CA545F}" presName="vert1" presStyleCnt="0"/>
      <dgm:spPr/>
    </dgm:pt>
    <dgm:pt modelId="{5E20B586-75F6-4FF9-9FDD-4B3C67D4F3A4}" type="pres">
      <dgm:prSet presAssocID="{E1A7BD90-B670-48CF-9C4C-E94F271797E6}" presName="thickLine" presStyleLbl="alignNode1" presStyleIdx="1" presStyleCnt="8"/>
      <dgm:spPr/>
    </dgm:pt>
    <dgm:pt modelId="{8D50BF2E-61B4-4A7F-9DDC-3863E8592F41}" type="pres">
      <dgm:prSet presAssocID="{E1A7BD90-B670-48CF-9C4C-E94F271797E6}" presName="horz1" presStyleCnt="0"/>
      <dgm:spPr/>
    </dgm:pt>
    <dgm:pt modelId="{7FE1C207-D9B5-43BB-BA98-23B59A3E52C9}" type="pres">
      <dgm:prSet presAssocID="{E1A7BD90-B670-48CF-9C4C-E94F271797E6}" presName="tx1" presStyleLbl="revTx" presStyleIdx="1" presStyleCnt="8"/>
      <dgm:spPr/>
    </dgm:pt>
    <dgm:pt modelId="{1368EDF9-D26D-4D18-8473-BFA17573FE1D}" type="pres">
      <dgm:prSet presAssocID="{E1A7BD90-B670-48CF-9C4C-E94F271797E6}" presName="vert1" presStyleCnt="0"/>
      <dgm:spPr/>
    </dgm:pt>
    <dgm:pt modelId="{CC572AAE-3C2B-4EFC-A8CE-37AA9770E51C}" type="pres">
      <dgm:prSet presAssocID="{939F1268-D24A-43EA-9841-3427D845E619}" presName="thickLine" presStyleLbl="alignNode1" presStyleIdx="2" presStyleCnt="8"/>
      <dgm:spPr/>
    </dgm:pt>
    <dgm:pt modelId="{3F3A851D-F963-4B18-BCB2-201C74F70E59}" type="pres">
      <dgm:prSet presAssocID="{939F1268-D24A-43EA-9841-3427D845E619}" presName="horz1" presStyleCnt="0"/>
      <dgm:spPr/>
    </dgm:pt>
    <dgm:pt modelId="{AD95810E-1446-49CF-B8E3-3E6FE2997D23}" type="pres">
      <dgm:prSet presAssocID="{939F1268-D24A-43EA-9841-3427D845E619}" presName="tx1" presStyleLbl="revTx" presStyleIdx="2" presStyleCnt="8"/>
      <dgm:spPr/>
    </dgm:pt>
    <dgm:pt modelId="{A409D3F6-6F2F-4DE7-926C-A9D78C05CF26}" type="pres">
      <dgm:prSet presAssocID="{939F1268-D24A-43EA-9841-3427D845E619}" presName="vert1" presStyleCnt="0"/>
      <dgm:spPr/>
    </dgm:pt>
    <dgm:pt modelId="{EFB8367D-F024-4691-BC2B-E86C26568DF9}" type="pres">
      <dgm:prSet presAssocID="{4C32D720-CFC5-4BC8-A37B-FB3AD7728D69}" presName="thickLine" presStyleLbl="alignNode1" presStyleIdx="3" presStyleCnt="8"/>
      <dgm:spPr/>
    </dgm:pt>
    <dgm:pt modelId="{856E6C4F-C21C-4C8E-8EAE-667504D569CF}" type="pres">
      <dgm:prSet presAssocID="{4C32D720-CFC5-4BC8-A37B-FB3AD7728D69}" presName="horz1" presStyleCnt="0"/>
      <dgm:spPr/>
    </dgm:pt>
    <dgm:pt modelId="{9338772E-A128-49B7-9440-12C6E65DEBD4}" type="pres">
      <dgm:prSet presAssocID="{4C32D720-CFC5-4BC8-A37B-FB3AD7728D69}" presName="tx1" presStyleLbl="revTx" presStyleIdx="3" presStyleCnt="8"/>
      <dgm:spPr/>
    </dgm:pt>
    <dgm:pt modelId="{5C9F3F6B-AF61-42B8-843C-7D0AA5C186A6}" type="pres">
      <dgm:prSet presAssocID="{4C32D720-CFC5-4BC8-A37B-FB3AD7728D69}" presName="vert1" presStyleCnt="0"/>
      <dgm:spPr/>
    </dgm:pt>
    <dgm:pt modelId="{3DE086DD-F495-4392-94A3-31B478C647CA}" type="pres">
      <dgm:prSet presAssocID="{E1D2A507-9E21-4E72-9EEF-E7B19EE30DA1}" presName="thickLine" presStyleLbl="alignNode1" presStyleIdx="4" presStyleCnt="8"/>
      <dgm:spPr/>
    </dgm:pt>
    <dgm:pt modelId="{114128BC-9ED4-43BA-932A-084C29D9823A}" type="pres">
      <dgm:prSet presAssocID="{E1D2A507-9E21-4E72-9EEF-E7B19EE30DA1}" presName="horz1" presStyleCnt="0"/>
      <dgm:spPr/>
    </dgm:pt>
    <dgm:pt modelId="{9CD465CA-2DF5-47FF-9D4D-AB99B8C96273}" type="pres">
      <dgm:prSet presAssocID="{E1D2A507-9E21-4E72-9EEF-E7B19EE30DA1}" presName="tx1" presStyleLbl="revTx" presStyleIdx="4" presStyleCnt="8"/>
      <dgm:spPr/>
    </dgm:pt>
    <dgm:pt modelId="{14E703B9-F25F-4E5F-82ED-214B512525E1}" type="pres">
      <dgm:prSet presAssocID="{E1D2A507-9E21-4E72-9EEF-E7B19EE30DA1}" presName="vert1" presStyleCnt="0"/>
      <dgm:spPr/>
    </dgm:pt>
    <dgm:pt modelId="{C43DC221-F32F-4FC9-AAA7-A36AD5E4313D}" type="pres">
      <dgm:prSet presAssocID="{E5E838C8-A18B-4CDD-93C7-E379BBB740C2}" presName="thickLine" presStyleLbl="alignNode1" presStyleIdx="5" presStyleCnt="8"/>
      <dgm:spPr/>
    </dgm:pt>
    <dgm:pt modelId="{E8A4C9B7-7B0B-4C1F-A10D-2E1AF6C8B239}" type="pres">
      <dgm:prSet presAssocID="{E5E838C8-A18B-4CDD-93C7-E379BBB740C2}" presName="horz1" presStyleCnt="0"/>
      <dgm:spPr/>
    </dgm:pt>
    <dgm:pt modelId="{7F6A3664-2690-413B-8AE2-88F1FCC4B1CF}" type="pres">
      <dgm:prSet presAssocID="{E5E838C8-A18B-4CDD-93C7-E379BBB740C2}" presName="tx1" presStyleLbl="revTx" presStyleIdx="5" presStyleCnt="8"/>
      <dgm:spPr/>
    </dgm:pt>
    <dgm:pt modelId="{1F364CC9-0AD9-4E20-AAB2-2F38226CB125}" type="pres">
      <dgm:prSet presAssocID="{E5E838C8-A18B-4CDD-93C7-E379BBB740C2}" presName="vert1" presStyleCnt="0"/>
      <dgm:spPr/>
    </dgm:pt>
    <dgm:pt modelId="{45B5E07E-19E6-4801-9E07-0D0228DBA980}" type="pres">
      <dgm:prSet presAssocID="{3FC6D37F-4353-4FA3-9C20-9444B3EF0426}" presName="thickLine" presStyleLbl="alignNode1" presStyleIdx="6" presStyleCnt="8"/>
      <dgm:spPr/>
    </dgm:pt>
    <dgm:pt modelId="{DC4C4676-6E6B-4B56-9CB1-647F0B0C5E16}" type="pres">
      <dgm:prSet presAssocID="{3FC6D37F-4353-4FA3-9C20-9444B3EF0426}" presName="horz1" presStyleCnt="0"/>
      <dgm:spPr/>
    </dgm:pt>
    <dgm:pt modelId="{43D6E7C1-E6D7-45C1-A8AB-C83EED4DAFBE}" type="pres">
      <dgm:prSet presAssocID="{3FC6D37F-4353-4FA3-9C20-9444B3EF0426}" presName="tx1" presStyleLbl="revTx" presStyleIdx="6" presStyleCnt="8"/>
      <dgm:spPr/>
    </dgm:pt>
    <dgm:pt modelId="{FDB23361-63B6-48E7-AF3F-55C9E1FD8D1F}" type="pres">
      <dgm:prSet presAssocID="{3FC6D37F-4353-4FA3-9C20-9444B3EF0426}" presName="vert1" presStyleCnt="0"/>
      <dgm:spPr/>
    </dgm:pt>
    <dgm:pt modelId="{91810347-DC33-469C-A8FA-5C3EAE22F5BE}" type="pres">
      <dgm:prSet presAssocID="{DEA4A1E6-42D1-4409-A0D5-D2990F345446}" presName="thickLine" presStyleLbl="alignNode1" presStyleIdx="7" presStyleCnt="8"/>
      <dgm:spPr/>
    </dgm:pt>
    <dgm:pt modelId="{09CCC34B-20D8-438A-8A1D-59F5FB519724}" type="pres">
      <dgm:prSet presAssocID="{DEA4A1E6-42D1-4409-A0D5-D2990F345446}" presName="horz1" presStyleCnt="0"/>
      <dgm:spPr/>
    </dgm:pt>
    <dgm:pt modelId="{61813AED-D254-47BD-831C-BC005101319C}" type="pres">
      <dgm:prSet presAssocID="{DEA4A1E6-42D1-4409-A0D5-D2990F345446}" presName="tx1" presStyleLbl="revTx" presStyleIdx="7" presStyleCnt="8"/>
      <dgm:spPr/>
    </dgm:pt>
    <dgm:pt modelId="{5C846465-5319-45D5-8126-8F1E6601E477}" type="pres">
      <dgm:prSet presAssocID="{DEA4A1E6-42D1-4409-A0D5-D2990F345446}" presName="vert1" presStyleCnt="0"/>
      <dgm:spPr/>
    </dgm:pt>
  </dgm:ptLst>
  <dgm:cxnLst>
    <dgm:cxn modelId="{A2B42608-D0F3-44BA-9117-308795F0EC93}" type="presOf" srcId="{4C32D720-CFC5-4BC8-A37B-FB3AD7728D69}" destId="{9338772E-A128-49B7-9440-12C6E65DEBD4}" srcOrd="0" destOrd="0" presId="urn:microsoft.com/office/officeart/2008/layout/LinedList"/>
    <dgm:cxn modelId="{13272415-0FAE-4ED3-9179-3418B33412AF}" srcId="{BCEA740B-CC65-4DD9-AC36-54BDA7CE6358}" destId="{E1A7BD90-B670-48CF-9C4C-E94F271797E6}" srcOrd="1" destOrd="0" parTransId="{12BEC58B-60CC-4A58-A5C6-ECBC3C8BC889}" sibTransId="{254FC693-0C55-4D57-9ABE-586FDB8D2D62}"/>
    <dgm:cxn modelId="{F5A81130-9B7D-4A55-A5A1-16773EC5CD9E}" type="presOf" srcId="{3FC6D37F-4353-4FA3-9C20-9444B3EF0426}" destId="{43D6E7C1-E6D7-45C1-A8AB-C83EED4DAFBE}" srcOrd="0" destOrd="0" presId="urn:microsoft.com/office/officeart/2008/layout/LinedList"/>
    <dgm:cxn modelId="{CCC9773C-2046-421A-BBF8-803CDC7DC915}" type="presOf" srcId="{E5E838C8-A18B-4CDD-93C7-E379BBB740C2}" destId="{7F6A3664-2690-413B-8AE2-88F1FCC4B1CF}" srcOrd="0" destOrd="0" presId="urn:microsoft.com/office/officeart/2008/layout/LinedList"/>
    <dgm:cxn modelId="{86A5B93D-6B85-4DAA-AD23-DDA0D21AD584}" srcId="{BCEA740B-CC65-4DD9-AC36-54BDA7CE6358}" destId="{3FC6D37F-4353-4FA3-9C20-9444B3EF0426}" srcOrd="6" destOrd="0" parTransId="{9990C748-08E6-4F59-B28B-84E0AE00CF10}" sibTransId="{C89ECB3B-7546-4610-B72A-DFC9210FCFBC}"/>
    <dgm:cxn modelId="{127AA33E-9C7F-40CA-B1EF-1876AB43AE08}" srcId="{BCEA740B-CC65-4DD9-AC36-54BDA7CE6358}" destId="{4C32D720-CFC5-4BC8-A37B-FB3AD7728D69}" srcOrd="3" destOrd="0" parTransId="{80075067-C604-49D7-AC1D-D91AE5FA00F3}" sibTransId="{CFA1A378-BAF2-4E51-A522-F7EF08E2A39A}"/>
    <dgm:cxn modelId="{0DBFA36A-FDD0-47DC-947A-3A09E38E8270}" type="presOf" srcId="{E1A7BD90-B670-48CF-9C4C-E94F271797E6}" destId="{7FE1C207-D9B5-43BB-BA98-23B59A3E52C9}" srcOrd="0" destOrd="0" presId="urn:microsoft.com/office/officeart/2008/layout/LinedList"/>
    <dgm:cxn modelId="{71677D74-6FF7-4CB0-9514-D9428E752113}" type="presOf" srcId="{E1D2A507-9E21-4E72-9EEF-E7B19EE30DA1}" destId="{9CD465CA-2DF5-47FF-9D4D-AB99B8C96273}" srcOrd="0" destOrd="0" presId="urn:microsoft.com/office/officeart/2008/layout/LinedList"/>
    <dgm:cxn modelId="{5F27BB94-2E43-4C24-A849-F920D0E6F53C}" srcId="{BCEA740B-CC65-4DD9-AC36-54BDA7CE6358}" destId="{E5E838C8-A18B-4CDD-93C7-E379BBB740C2}" srcOrd="5" destOrd="0" parTransId="{BB47201B-B49F-4D7A-A18E-87CBA6F13EEF}" sibTransId="{A9F0692D-7890-4E36-8E4C-3F6521AA7463}"/>
    <dgm:cxn modelId="{BA5B2D96-497F-48F6-8782-3A9A61C9AACB}" type="presOf" srcId="{939F1268-D24A-43EA-9841-3427D845E619}" destId="{AD95810E-1446-49CF-B8E3-3E6FE2997D23}" srcOrd="0" destOrd="0" presId="urn:microsoft.com/office/officeart/2008/layout/LinedList"/>
    <dgm:cxn modelId="{B22F3896-915F-40A3-8461-187531591BB2}" srcId="{BCEA740B-CC65-4DD9-AC36-54BDA7CE6358}" destId="{A538379D-1AEC-4F46-A185-4FBBA2CA545F}" srcOrd="0" destOrd="0" parTransId="{43AEC9D0-5106-42F0-95DB-77C5851160AA}" sibTransId="{1B7842E2-913B-4B3F-BD9B-624B1CF647FF}"/>
    <dgm:cxn modelId="{DFDCCD99-9305-4461-956D-B08370225785}" type="presOf" srcId="{BCEA740B-CC65-4DD9-AC36-54BDA7CE6358}" destId="{8DC6DCA7-6DF9-4743-A578-F169B479DC0C}" srcOrd="0" destOrd="0" presId="urn:microsoft.com/office/officeart/2008/layout/LinedList"/>
    <dgm:cxn modelId="{0804F0B6-34E7-413B-B96E-71ADD0D391B1}" srcId="{BCEA740B-CC65-4DD9-AC36-54BDA7CE6358}" destId="{939F1268-D24A-43EA-9841-3427D845E619}" srcOrd="2" destOrd="0" parTransId="{FE822444-9325-4238-BEA1-29144C1F23B0}" sibTransId="{67978136-44C6-4506-9A18-51A3E2B4F243}"/>
    <dgm:cxn modelId="{EA4069BD-A50C-4B10-9E82-BE922C0072BD}" srcId="{BCEA740B-CC65-4DD9-AC36-54BDA7CE6358}" destId="{E1D2A507-9E21-4E72-9EEF-E7B19EE30DA1}" srcOrd="4" destOrd="0" parTransId="{167E0856-83D1-4052-AD18-AF1FE360EF95}" sibTransId="{78DA9071-F9ED-4545-A854-8C730838B659}"/>
    <dgm:cxn modelId="{5A6BEBC1-6164-425B-B7ED-E4F11731890D}" type="presOf" srcId="{DEA4A1E6-42D1-4409-A0D5-D2990F345446}" destId="{61813AED-D254-47BD-831C-BC005101319C}" srcOrd="0" destOrd="0" presId="urn:microsoft.com/office/officeart/2008/layout/LinedList"/>
    <dgm:cxn modelId="{F454EBF2-4C70-481D-884D-3D476C29A1C8}" type="presOf" srcId="{A538379D-1AEC-4F46-A185-4FBBA2CA545F}" destId="{6AC0BBD5-3D9C-4C32-AD57-BAEC72519234}" srcOrd="0" destOrd="0" presId="urn:microsoft.com/office/officeart/2008/layout/LinedList"/>
    <dgm:cxn modelId="{780340FC-AF02-4EB5-8088-C59C94897103}" srcId="{BCEA740B-CC65-4DD9-AC36-54BDA7CE6358}" destId="{DEA4A1E6-42D1-4409-A0D5-D2990F345446}" srcOrd="7" destOrd="0" parTransId="{ECD35EAD-BCBC-40E9-879B-808560AB6FE5}" sibTransId="{08424E77-8BDA-4648-B15E-98908596C990}"/>
    <dgm:cxn modelId="{324EF325-F1BB-4678-8D19-59749FF01D51}" type="presParOf" srcId="{8DC6DCA7-6DF9-4743-A578-F169B479DC0C}" destId="{7C15A058-35BC-41E0-A65B-8032B2493254}" srcOrd="0" destOrd="0" presId="urn:microsoft.com/office/officeart/2008/layout/LinedList"/>
    <dgm:cxn modelId="{236482C3-768B-4377-A378-80680A5C9461}" type="presParOf" srcId="{8DC6DCA7-6DF9-4743-A578-F169B479DC0C}" destId="{1819D716-4320-40E0-A954-16316F4942E6}" srcOrd="1" destOrd="0" presId="urn:microsoft.com/office/officeart/2008/layout/LinedList"/>
    <dgm:cxn modelId="{31090094-CE39-416A-86ED-3F8DB3A19D7D}" type="presParOf" srcId="{1819D716-4320-40E0-A954-16316F4942E6}" destId="{6AC0BBD5-3D9C-4C32-AD57-BAEC72519234}" srcOrd="0" destOrd="0" presId="urn:microsoft.com/office/officeart/2008/layout/LinedList"/>
    <dgm:cxn modelId="{E359F26D-F2E3-4053-9BBE-894BC2A31234}" type="presParOf" srcId="{1819D716-4320-40E0-A954-16316F4942E6}" destId="{10B3CE7D-FA53-4A57-BAB5-8861816148C7}" srcOrd="1" destOrd="0" presId="urn:microsoft.com/office/officeart/2008/layout/LinedList"/>
    <dgm:cxn modelId="{A4701432-5E41-4D5A-83AA-57EFAAC3915B}" type="presParOf" srcId="{8DC6DCA7-6DF9-4743-A578-F169B479DC0C}" destId="{5E20B586-75F6-4FF9-9FDD-4B3C67D4F3A4}" srcOrd="2" destOrd="0" presId="urn:microsoft.com/office/officeart/2008/layout/LinedList"/>
    <dgm:cxn modelId="{C20D0766-B56B-4D0E-8AF0-955387626946}" type="presParOf" srcId="{8DC6DCA7-6DF9-4743-A578-F169B479DC0C}" destId="{8D50BF2E-61B4-4A7F-9DDC-3863E8592F41}" srcOrd="3" destOrd="0" presId="urn:microsoft.com/office/officeart/2008/layout/LinedList"/>
    <dgm:cxn modelId="{7C44EE20-7152-4675-9BC9-4A6E03AD8C79}" type="presParOf" srcId="{8D50BF2E-61B4-4A7F-9DDC-3863E8592F41}" destId="{7FE1C207-D9B5-43BB-BA98-23B59A3E52C9}" srcOrd="0" destOrd="0" presId="urn:microsoft.com/office/officeart/2008/layout/LinedList"/>
    <dgm:cxn modelId="{1446250E-3716-43F8-B19D-05F43FEFCA24}" type="presParOf" srcId="{8D50BF2E-61B4-4A7F-9DDC-3863E8592F41}" destId="{1368EDF9-D26D-4D18-8473-BFA17573FE1D}" srcOrd="1" destOrd="0" presId="urn:microsoft.com/office/officeart/2008/layout/LinedList"/>
    <dgm:cxn modelId="{0F037C87-814F-4CDB-8A82-91B71CEFCB79}" type="presParOf" srcId="{8DC6DCA7-6DF9-4743-A578-F169B479DC0C}" destId="{CC572AAE-3C2B-4EFC-A8CE-37AA9770E51C}" srcOrd="4" destOrd="0" presId="urn:microsoft.com/office/officeart/2008/layout/LinedList"/>
    <dgm:cxn modelId="{7FC45532-EEE5-4884-85F5-657EE9F86B78}" type="presParOf" srcId="{8DC6DCA7-6DF9-4743-A578-F169B479DC0C}" destId="{3F3A851D-F963-4B18-BCB2-201C74F70E59}" srcOrd="5" destOrd="0" presId="urn:microsoft.com/office/officeart/2008/layout/LinedList"/>
    <dgm:cxn modelId="{9FA7A8CB-DC89-41A9-94B0-992F433D050E}" type="presParOf" srcId="{3F3A851D-F963-4B18-BCB2-201C74F70E59}" destId="{AD95810E-1446-49CF-B8E3-3E6FE2997D23}" srcOrd="0" destOrd="0" presId="urn:microsoft.com/office/officeart/2008/layout/LinedList"/>
    <dgm:cxn modelId="{54E96255-A8A2-4E00-B16E-394F3ED3B762}" type="presParOf" srcId="{3F3A851D-F963-4B18-BCB2-201C74F70E59}" destId="{A409D3F6-6F2F-4DE7-926C-A9D78C05CF26}" srcOrd="1" destOrd="0" presId="urn:microsoft.com/office/officeart/2008/layout/LinedList"/>
    <dgm:cxn modelId="{DC4A64A5-C8EF-4A1F-870F-0241F94465A1}" type="presParOf" srcId="{8DC6DCA7-6DF9-4743-A578-F169B479DC0C}" destId="{EFB8367D-F024-4691-BC2B-E86C26568DF9}" srcOrd="6" destOrd="0" presId="urn:microsoft.com/office/officeart/2008/layout/LinedList"/>
    <dgm:cxn modelId="{A45C6C12-FD9F-4110-AC89-D1A35383E0FA}" type="presParOf" srcId="{8DC6DCA7-6DF9-4743-A578-F169B479DC0C}" destId="{856E6C4F-C21C-4C8E-8EAE-667504D569CF}" srcOrd="7" destOrd="0" presId="urn:microsoft.com/office/officeart/2008/layout/LinedList"/>
    <dgm:cxn modelId="{216D287F-F640-4C2D-A505-C5C52ADB8C0F}" type="presParOf" srcId="{856E6C4F-C21C-4C8E-8EAE-667504D569CF}" destId="{9338772E-A128-49B7-9440-12C6E65DEBD4}" srcOrd="0" destOrd="0" presId="urn:microsoft.com/office/officeart/2008/layout/LinedList"/>
    <dgm:cxn modelId="{BF1D9408-9D29-411B-BAC7-2DD3EA3A78C0}" type="presParOf" srcId="{856E6C4F-C21C-4C8E-8EAE-667504D569CF}" destId="{5C9F3F6B-AF61-42B8-843C-7D0AA5C186A6}" srcOrd="1" destOrd="0" presId="urn:microsoft.com/office/officeart/2008/layout/LinedList"/>
    <dgm:cxn modelId="{7C16566D-BA5D-4516-8830-482CD88A6C4A}" type="presParOf" srcId="{8DC6DCA7-6DF9-4743-A578-F169B479DC0C}" destId="{3DE086DD-F495-4392-94A3-31B478C647CA}" srcOrd="8" destOrd="0" presId="urn:microsoft.com/office/officeart/2008/layout/LinedList"/>
    <dgm:cxn modelId="{0B8726A1-47BF-45B8-ABAE-D5D0784BCE06}" type="presParOf" srcId="{8DC6DCA7-6DF9-4743-A578-F169B479DC0C}" destId="{114128BC-9ED4-43BA-932A-084C29D9823A}" srcOrd="9" destOrd="0" presId="urn:microsoft.com/office/officeart/2008/layout/LinedList"/>
    <dgm:cxn modelId="{4399147A-29B2-43D9-94B2-4C2A37F22304}" type="presParOf" srcId="{114128BC-9ED4-43BA-932A-084C29D9823A}" destId="{9CD465CA-2DF5-47FF-9D4D-AB99B8C96273}" srcOrd="0" destOrd="0" presId="urn:microsoft.com/office/officeart/2008/layout/LinedList"/>
    <dgm:cxn modelId="{2CBD444B-2B7A-4618-A6F4-C752A7BACFF6}" type="presParOf" srcId="{114128BC-9ED4-43BA-932A-084C29D9823A}" destId="{14E703B9-F25F-4E5F-82ED-214B512525E1}" srcOrd="1" destOrd="0" presId="urn:microsoft.com/office/officeart/2008/layout/LinedList"/>
    <dgm:cxn modelId="{B5DA99E3-1C7C-4677-A0D4-AEAE8CBBBE94}" type="presParOf" srcId="{8DC6DCA7-6DF9-4743-A578-F169B479DC0C}" destId="{C43DC221-F32F-4FC9-AAA7-A36AD5E4313D}" srcOrd="10" destOrd="0" presId="urn:microsoft.com/office/officeart/2008/layout/LinedList"/>
    <dgm:cxn modelId="{8C12C3C1-353B-4B25-9824-BBB87AD4EF15}" type="presParOf" srcId="{8DC6DCA7-6DF9-4743-A578-F169B479DC0C}" destId="{E8A4C9B7-7B0B-4C1F-A10D-2E1AF6C8B239}" srcOrd="11" destOrd="0" presId="urn:microsoft.com/office/officeart/2008/layout/LinedList"/>
    <dgm:cxn modelId="{188218F8-CB7A-4F87-8B6F-7A7C598B72D2}" type="presParOf" srcId="{E8A4C9B7-7B0B-4C1F-A10D-2E1AF6C8B239}" destId="{7F6A3664-2690-413B-8AE2-88F1FCC4B1CF}" srcOrd="0" destOrd="0" presId="urn:microsoft.com/office/officeart/2008/layout/LinedList"/>
    <dgm:cxn modelId="{3737878F-E93A-4625-8F4F-EE42223B9F96}" type="presParOf" srcId="{E8A4C9B7-7B0B-4C1F-A10D-2E1AF6C8B239}" destId="{1F364CC9-0AD9-4E20-AAB2-2F38226CB125}" srcOrd="1" destOrd="0" presId="urn:microsoft.com/office/officeart/2008/layout/LinedList"/>
    <dgm:cxn modelId="{2D4440EC-B9E1-4783-BAC9-2A3B01C892BE}" type="presParOf" srcId="{8DC6DCA7-6DF9-4743-A578-F169B479DC0C}" destId="{45B5E07E-19E6-4801-9E07-0D0228DBA980}" srcOrd="12" destOrd="0" presId="urn:microsoft.com/office/officeart/2008/layout/LinedList"/>
    <dgm:cxn modelId="{7BAF4EBC-A01F-4C2D-89CD-5DEDFB06DB9C}" type="presParOf" srcId="{8DC6DCA7-6DF9-4743-A578-F169B479DC0C}" destId="{DC4C4676-6E6B-4B56-9CB1-647F0B0C5E16}" srcOrd="13" destOrd="0" presId="urn:microsoft.com/office/officeart/2008/layout/LinedList"/>
    <dgm:cxn modelId="{51CC5D6B-BD82-4D05-BD33-6379F87E03D0}" type="presParOf" srcId="{DC4C4676-6E6B-4B56-9CB1-647F0B0C5E16}" destId="{43D6E7C1-E6D7-45C1-A8AB-C83EED4DAFBE}" srcOrd="0" destOrd="0" presId="urn:microsoft.com/office/officeart/2008/layout/LinedList"/>
    <dgm:cxn modelId="{BEF3A1A6-8853-41E6-BDC3-C51DF7CF1FF3}" type="presParOf" srcId="{DC4C4676-6E6B-4B56-9CB1-647F0B0C5E16}" destId="{FDB23361-63B6-48E7-AF3F-55C9E1FD8D1F}" srcOrd="1" destOrd="0" presId="urn:microsoft.com/office/officeart/2008/layout/LinedList"/>
    <dgm:cxn modelId="{30D5E038-1C47-4F3F-9EC9-8D5C4490EC81}" type="presParOf" srcId="{8DC6DCA7-6DF9-4743-A578-F169B479DC0C}" destId="{91810347-DC33-469C-A8FA-5C3EAE22F5BE}" srcOrd="14" destOrd="0" presId="urn:microsoft.com/office/officeart/2008/layout/LinedList"/>
    <dgm:cxn modelId="{BCE8DAAD-5542-4DF9-A014-3A2F4963E62C}" type="presParOf" srcId="{8DC6DCA7-6DF9-4743-A578-F169B479DC0C}" destId="{09CCC34B-20D8-438A-8A1D-59F5FB519724}" srcOrd="15" destOrd="0" presId="urn:microsoft.com/office/officeart/2008/layout/LinedList"/>
    <dgm:cxn modelId="{E18D978E-F4DB-4A85-AA0E-72595873A089}" type="presParOf" srcId="{09CCC34B-20D8-438A-8A1D-59F5FB519724}" destId="{61813AED-D254-47BD-831C-BC005101319C}" srcOrd="0" destOrd="0" presId="urn:microsoft.com/office/officeart/2008/layout/LinedList"/>
    <dgm:cxn modelId="{BB9C2BC9-10B6-407B-9388-00E58BD8FA8B}" type="presParOf" srcId="{09CCC34B-20D8-438A-8A1D-59F5FB519724}" destId="{5C846465-5319-45D5-8126-8F1E6601E47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0F586E8-62A1-4BE4-872A-3B29AF1AA7FF}" type="doc">
      <dgm:prSet loTypeId="urn:microsoft.com/office/officeart/2008/layout/LinedList" loCatId="Inbox" qsTypeId="urn:microsoft.com/office/officeart/2005/8/quickstyle/simple2" qsCatId="simple" csTypeId="urn:microsoft.com/office/officeart/2005/8/colors/accent6_3" csCatId="accent6" phldr="1"/>
      <dgm:spPr/>
      <dgm:t>
        <a:bodyPr/>
        <a:lstStyle/>
        <a:p>
          <a:endParaRPr lang="en-US"/>
        </a:p>
      </dgm:t>
    </dgm:pt>
    <dgm:pt modelId="{DFB8E978-6514-4F10-B3C7-4D5E102BFE14}">
      <dgm:prSet custT="1"/>
      <dgm:spPr/>
      <dgm:t>
        <a:bodyPr/>
        <a:lstStyle/>
        <a:p>
          <a:r>
            <a:rPr lang="en-US" sz="2000" dirty="0">
              <a:hlinkClick xmlns:r="http://schemas.openxmlformats.org/officeDocument/2006/relationships" r:id="rId1"/>
            </a:rPr>
            <a:t>http://college.cengage.com/mathematics/brase/understandable_statistics/7e/students/datasets/mlr/frames/frame.html</a:t>
          </a:r>
          <a:endParaRPr lang="en-US" sz="2000" dirty="0"/>
        </a:p>
      </dgm:t>
    </dgm:pt>
    <dgm:pt modelId="{20F8E270-3FF3-47E2-812D-B8F6629F782B}" type="parTrans" cxnId="{49CED087-6CF5-4710-946A-092A32DCFE70}">
      <dgm:prSet/>
      <dgm:spPr/>
      <dgm:t>
        <a:bodyPr/>
        <a:lstStyle/>
        <a:p>
          <a:endParaRPr lang="en-US" sz="2000"/>
        </a:p>
      </dgm:t>
    </dgm:pt>
    <dgm:pt modelId="{D636404E-973B-49B2-8188-79C1B21233B4}" type="sibTrans" cxnId="{49CED087-6CF5-4710-946A-092A32DCFE70}">
      <dgm:prSet/>
      <dgm:spPr/>
      <dgm:t>
        <a:bodyPr/>
        <a:lstStyle/>
        <a:p>
          <a:endParaRPr lang="en-US" sz="2000"/>
        </a:p>
      </dgm:t>
    </dgm:pt>
    <dgm:pt modelId="{CBDFFFA3-1A4E-46F1-98C2-224BE2E7BE31}">
      <dgm:prSet custT="1"/>
      <dgm:spPr/>
      <dgm:t>
        <a:bodyPr/>
        <a:lstStyle/>
        <a:p>
          <a:r>
            <a:rPr lang="en-US" sz="2000" u="sng">
              <a:hlinkClick xmlns:r="http://schemas.openxmlformats.org/officeDocument/2006/relationships" r:id="rId2"/>
            </a:rPr>
            <a:t>https://all4ed.org/press/crime-rates-linked-to-educational-attainment-new-alliance-report-finds/</a:t>
          </a:r>
          <a:endParaRPr lang="en-US" sz="2000"/>
        </a:p>
      </dgm:t>
    </dgm:pt>
    <dgm:pt modelId="{47EF4DFF-7BEE-406B-AB50-B89FE4FFD737}" type="parTrans" cxnId="{236C2EAC-DB9F-4979-AECC-4B01611D165C}">
      <dgm:prSet/>
      <dgm:spPr/>
      <dgm:t>
        <a:bodyPr/>
        <a:lstStyle/>
        <a:p>
          <a:endParaRPr lang="en-US" sz="2000"/>
        </a:p>
      </dgm:t>
    </dgm:pt>
    <dgm:pt modelId="{727E25FC-A808-4BA1-BE97-76FB47F5022D}" type="sibTrans" cxnId="{236C2EAC-DB9F-4979-AECC-4B01611D165C}">
      <dgm:prSet/>
      <dgm:spPr/>
      <dgm:t>
        <a:bodyPr/>
        <a:lstStyle/>
        <a:p>
          <a:endParaRPr lang="en-US" sz="2000"/>
        </a:p>
      </dgm:t>
    </dgm:pt>
    <dgm:pt modelId="{0D07B124-9B5B-4055-9069-AF0E5B7DC117}">
      <dgm:prSet custT="1"/>
      <dgm:spPr/>
      <dgm:t>
        <a:bodyPr/>
        <a:lstStyle/>
        <a:p>
          <a:r>
            <a:rPr lang="en-US" sz="2000" u="sng">
              <a:hlinkClick xmlns:r="http://schemas.openxmlformats.org/officeDocument/2006/relationships" r:id="rId3"/>
            </a:rPr>
            <a:t>https://www.hackerearth.com/practice/machine-learning/linear-regression/multivariate-linear-regression-1/tutorial/</a:t>
          </a:r>
          <a:endParaRPr lang="en-US" sz="2000"/>
        </a:p>
      </dgm:t>
    </dgm:pt>
    <dgm:pt modelId="{2C37D3AC-F025-4AF1-8D4B-08381079DABD}" type="parTrans" cxnId="{6BC74E12-49E0-4793-B622-C5C1320CD569}">
      <dgm:prSet/>
      <dgm:spPr/>
      <dgm:t>
        <a:bodyPr/>
        <a:lstStyle/>
        <a:p>
          <a:endParaRPr lang="en-US" sz="2000"/>
        </a:p>
      </dgm:t>
    </dgm:pt>
    <dgm:pt modelId="{56F1DFF7-6A1D-483D-9AE2-5D3E20055C0E}" type="sibTrans" cxnId="{6BC74E12-49E0-4793-B622-C5C1320CD569}">
      <dgm:prSet/>
      <dgm:spPr/>
      <dgm:t>
        <a:bodyPr/>
        <a:lstStyle/>
        <a:p>
          <a:endParaRPr lang="en-US" sz="2000"/>
        </a:p>
      </dgm:t>
    </dgm:pt>
    <dgm:pt modelId="{937D14DA-EEB5-47C5-AFF9-DE206D9625FE}">
      <dgm:prSet custT="1"/>
      <dgm:spPr/>
      <dgm:t>
        <a:bodyPr/>
        <a:lstStyle/>
        <a:p>
          <a:r>
            <a:rPr lang="en-US" sz="2000" u="sng" dirty="0">
              <a:hlinkClick xmlns:r="http://schemas.openxmlformats.org/officeDocument/2006/relationships" r:id="rId4"/>
            </a:rPr>
            <a:t>http://ptl.sys.virginia.edu/ptl/sites/default/files/Area-Specific%20Crime%20Prediction%20Models.pdf</a:t>
          </a:r>
          <a:endParaRPr lang="en-US" sz="2000" u="sng" dirty="0"/>
        </a:p>
        <a:p>
          <a:endParaRPr lang="en-US" sz="2000" dirty="0"/>
        </a:p>
      </dgm:t>
    </dgm:pt>
    <dgm:pt modelId="{06416D50-2E53-4289-A74E-2C95224BCFB6}" type="parTrans" cxnId="{5FD84472-936F-40A0-BD0C-DD430D8CC2EE}">
      <dgm:prSet/>
      <dgm:spPr/>
      <dgm:t>
        <a:bodyPr/>
        <a:lstStyle/>
        <a:p>
          <a:endParaRPr lang="en-US" sz="2000"/>
        </a:p>
      </dgm:t>
    </dgm:pt>
    <dgm:pt modelId="{914E542E-8C7F-4B2E-A443-6A9A274C16F5}" type="sibTrans" cxnId="{5FD84472-936F-40A0-BD0C-DD430D8CC2EE}">
      <dgm:prSet/>
      <dgm:spPr/>
      <dgm:t>
        <a:bodyPr/>
        <a:lstStyle/>
        <a:p>
          <a:endParaRPr lang="en-US" sz="2000"/>
        </a:p>
      </dgm:t>
    </dgm:pt>
    <dgm:pt modelId="{C5454395-AE3B-499F-809C-12FB32EEAD12}">
      <dgm:prSet custT="1"/>
      <dgm:spPr/>
      <dgm:t>
        <a:bodyPr/>
        <a:lstStyle/>
        <a:p>
          <a:r>
            <a:rPr lang="en-US" sz="2000" u="sng">
              <a:hlinkClick xmlns:r="http://schemas.openxmlformats.org/officeDocument/2006/relationships" r:id="rId5"/>
            </a:rPr>
            <a:t>https://www.brookings.edu/research/more-cops/</a:t>
          </a:r>
          <a:endParaRPr lang="en-US" sz="2000"/>
        </a:p>
      </dgm:t>
    </dgm:pt>
    <dgm:pt modelId="{BF5620AF-CE6C-41A0-B26F-0315ECA8B60B}" type="parTrans" cxnId="{4D399D79-8E89-47DF-B28C-58142AB6C42E}">
      <dgm:prSet/>
      <dgm:spPr/>
      <dgm:t>
        <a:bodyPr/>
        <a:lstStyle/>
        <a:p>
          <a:endParaRPr lang="en-US" sz="2000"/>
        </a:p>
      </dgm:t>
    </dgm:pt>
    <dgm:pt modelId="{FD06790C-1FBF-44E8-BEAC-4DF49413D744}" type="sibTrans" cxnId="{4D399D79-8E89-47DF-B28C-58142AB6C42E}">
      <dgm:prSet/>
      <dgm:spPr/>
      <dgm:t>
        <a:bodyPr/>
        <a:lstStyle/>
        <a:p>
          <a:endParaRPr lang="en-US" sz="2000"/>
        </a:p>
      </dgm:t>
    </dgm:pt>
    <dgm:pt modelId="{AA4729A9-8DE8-4BEE-808E-0117BE31D669}" type="pres">
      <dgm:prSet presAssocID="{C0F586E8-62A1-4BE4-872A-3B29AF1AA7FF}" presName="vert0" presStyleCnt="0">
        <dgm:presLayoutVars>
          <dgm:dir/>
          <dgm:animOne val="branch"/>
          <dgm:animLvl val="lvl"/>
        </dgm:presLayoutVars>
      </dgm:prSet>
      <dgm:spPr/>
    </dgm:pt>
    <dgm:pt modelId="{7135D4B6-19FD-41FB-81E4-0655AE64FA03}" type="pres">
      <dgm:prSet presAssocID="{DFB8E978-6514-4F10-B3C7-4D5E102BFE14}" presName="thickLine" presStyleLbl="alignNode1" presStyleIdx="0" presStyleCnt="5"/>
      <dgm:spPr/>
    </dgm:pt>
    <dgm:pt modelId="{6A6DF284-04D0-449D-9FC2-2B457BBE9750}" type="pres">
      <dgm:prSet presAssocID="{DFB8E978-6514-4F10-B3C7-4D5E102BFE14}" presName="horz1" presStyleCnt="0"/>
      <dgm:spPr/>
    </dgm:pt>
    <dgm:pt modelId="{065CFB94-DD5D-4994-B4F1-A97C3E7441A3}" type="pres">
      <dgm:prSet presAssocID="{DFB8E978-6514-4F10-B3C7-4D5E102BFE14}" presName="tx1" presStyleLbl="revTx" presStyleIdx="0" presStyleCnt="5"/>
      <dgm:spPr/>
    </dgm:pt>
    <dgm:pt modelId="{5D2E8D00-275D-4104-B681-A86E23565B23}" type="pres">
      <dgm:prSet presAssocID="{DFB8E978-6514-4F10-B3C7-4D5E102BFE14}" presName="vert1" presStyleCnt="0"/>
      <dgm:spPr/>
    </dgm:pt>
    <dgm:pt modelId="{2928A981-E823-4CB9-8CE2-96C5A7A419F1}" type="pres">
      <dgm:prSet presAssocID="{C5454395-AE3B-499F-809C-12FB32EEAD12}" presName="thickLine" presStyleLbl="alignNode1" presStyleIdx="1" presStyleCnt="5"/>
      <dgm:spPr/>
    </dgm:pt>
    <dgm:pt modelId="{EBBD95FB-BC92-4737-8FCD-CDB6B28790CB}" type="pres">
      <dgm:prSet presAssocID="{C5454395-AE3B-499F-809C-12FB32EEAD12}" presName="horz1" presStyleCnt="0"/>
      <dgm:spPr/>
    </dgm:pt>
    <dgm:pt modelId="{53A2837B-BA19-498D-88B3-79744E153F35}" type="pres">
      <dgm:prSet presAssocID="{C5454395-AE3B-499F-809C-12FB32EEAD12}" presName="tx1" presStyleLbl="revTx" presStyleIdx="1" presStyleCnt="5"/>
      <dgm:spPr/>
    </dgm:pt>
    <dgm:pt modelId="{7645CC17-FCEE-4E71-9AB2-DB6ECEDCD86D}" type="pres">
      <dgm:prSet presAssocID="{C5454395-AE3B-499F-809C-12FB32EEAD12}" presName="vert1" presStyleCnt="0"/>
      <dgm:spPr/>
    </dgm:pt>
    <dgm:pt modelId="{953EDE5F-612C-4785-A21B-CBE151C0BA13}" type="pres">
      <dgm:prSet presAssocID="{CBDFFFA3-1A4E-46F1-98C2-224BE2E7BE31}" presName="thickLine" presStyleLbl="alignNode1" presStyleIdx="2" presStyleCnt="5"/>
      <dgm:spPr/>
    </dgm:pt>
    <dgm:pt modelId="{B9277338-8C22-43E3-BDEB-44695EF2D047}" type="pres">
      <dgm:prSet presAssocID="{CBDFFFA3-1A4E-46F1-98C2-224BE2E7BE31}" presName="horz1" presStyleCnt="0"/>
      <dgm:spPr/>
    </dgm:pt>
    <dgm:pt modelId="{F4054920-54B3-4F38-AAE8-00AD7845CA6E}" type="pres">
      <dgm:prSet presAssocID="{CBDFFFA3-1A4E-46F1-98C2-224BE2E7BE31}" presName="tx1" presStyleLbl="revTx" presStyleIdx="2" presStyleCnt="5"/>
      <dgm:spPr/>
    </dgm:pt>
    <dgm:pt modelId="{C51C135A-A8AE-4E4E-BAA0-087E8F1F3491}" type="pres">
      <dgm:prSet presAssocID="{CBDFFFA3-1A4E-46F1-98C2-224BE2E7BE31}" presName="vert1" presStyleCnt="0"/>
      <dgm:spPr/>
    </dgm:pt>
    <dgm:pt modelId="{4F2F7A43-B665-47BC-B5F8-093E145DAB6C}" type="pres">
      <dgm:prSet presAssocID="{0D07B124-9B5B-4055-9069-AF0E5B7DC117}" presName="thickLine" presStyleLbl="alignNode1" presStyleIdx="3" presStyleCnt="5"/>
      <dgm:spPr/>
    </dgm:pt>
    <dgm:pt modelId="{22AE5811-E93A-4AEB-B472-445EEF19703B}" type="pres">
      <dgm:prSet presAssocID="{0D07B124-9B5B-4055-9069-AF0E5B7DC117}" presName="horz1" presStyleCnt="0"/>
      <dgm:spPr/>
    </dgm:pt>
    <dgm:pt modelId="{BE8ABE9C-8AAB-4D43-9D87-48C0700BF724}" type="pres">
      <dgm:prSet presAssocID="{0D07B124-9B5B-4055-9069-AF0E5B7DC117}" presName="tx1" presStyleLbl="revTx" presStyleIdx="3" presStyleCnt="5"/>
      <dgm:spPr/>
    </dgm:pt>
    <dgm:pt modelId="{3AF7ACC9-C331-4E92-B15B-9EF132959603}" type="pres">
      <dgm:prSet presAssocID="{0D07B124-9B5B-4055-9069-AF0E5B7DC117}" presName="vert1" presStyleCnt="0"/>
      <dgm:spPr/>
    </dgm:pt>
    <dgm:pt modelId="{3147BFE1-8615-4136-8B0B-1F0C3D07B67F}" type="pres">
      <dgm:prSet presAssocID="{937D14DA-EEB5-47C5-AFF9-DE206D9625FE}" presName="thickLine" presStyleLbl="alignNode1" presStyleIdx="4" presStyleCnt="5"/>
      <dgm:spPr/>
    </dgm:pt>
    <dgm:pt modelId="{D4578199-6C67-48A9-B3F5-7CDB3C71B3F2}" type="pres">
      <dgm:prSet presAssocID="{937D14DA-EEB5-47C5-AFF9-DE206D9625FE}" presName="horz1" presStyleCnt="0"/>
      <dgm:spPr/>
    </dgm:pt>
    <dgm:pt modelId="{9012AE98-75DE-493A-B35C-BD8B27E295D2}" type="pres">
      <dgm:prSet presAssocID="{937D14DA-EEB5-47C5-AFF9-DE206D9625FE}" presName="tx1" presStyleLbl="revTx" presStyleIdx="4" presStyleCnt="5"/>
      <dgm:spPr/>
    </dgm:pt>
    <dgm:pt modelId="{6697DB90-3E65-4BC2-9844-CE08E81DB36C}" type="pres">
      <dgm:prSet presAssocID="{937D14DA-EEB5-47C5-AFF9-DE206D9625FE}" presName="vert1" presStyleCnt="0"/>
      <dgm:spPr/>
    </dgm:pt>
  </dgm:ptLst>
  <dgm:cxnLst>
    <dgm:cxn modelId="{6BC74E12-49E0-4793-B622-C5C1320CD569}" srcId="{C0F586E8-62A1-4BE4-872A-3B29AF1AA7FF}" destId="{0D07B124-9B5B-4055-9069-AF0E5B7DC117}" srcOrd="3" destOrd="0" parTransId="{2C37D3AC-F025-4AF1-8D4B-08381079DABD}" sibTransId="{56F1DFF7-6A1D-483D-9AE2-5D3E20055C0E}"/>
    <dgm:cxn modelId="{40333423-231E-46E9-B484-B72F096C7E23}" type="presOf" srcId="{C5454395-AE3B-499F-809C-12FB32EEAD12}" destId="{53A2837B-BA19-498D-88B3-79744E153F35}" srcOrd="0" destOrd="0" presId="urn:microsoft.com/office/officeart/2008/layout/LinedList"/>
    <dgm:cxn modelId="{B52AEC5C-5F2A-42D5-BD87-1BB7DAFD8160}" type="presOf" srcId="{937D14DA-EEB5-47C5-AFF9-DE206D9625FE}" destId="{9012AE98-75DE-493A-B35C-BD8B27E295D2}" srcOrd="0" destOrd="0" presId="urn:microsoft.com/office/officeart/2008/layout/LinedList"/>
    <dgm:cxn modelId="{5FD84472-936F-40A0-BD0C-DD430D8CC2EE}" srcId="{C0F586E8-62A1-4BE4-872A-3B29AF1AA7FF}" destId="{937D14DA-EEB5-47C5-AFF9-DE206D9625FE}" srcOrd="4" destOrd="0" parTransId="{06416D50-2E53-4289-A74E-2C95224BCFB6}" sibTransId="{914E542E-8C7F-4B2E-A443-6A9A274C16F5}"/>
    <dgm:cxn modelId="{4D399D79-8E89-47DF-B28C-58142AB6C42E}" srcId="{C0F586E8-62A1-4BE4-872A-3B29AF1AA7FF}" destId="{C5454395-AE3B-499F-809C-12FB32EEAD12}" srcOrd="1" destOrd="0" parTransId="{BF5620AF-CE6C-41A0-B26F-0315ECA8B60B}" sibTransId="{FD06790C-1FBF-44E8-BEAC-4DF49413D744}"/>
    <dgm:cxn modelId="{49CED087-6CF5-4710-946A-092A32DCFE70}" srcId="{C0F586E8-62A1-4BE4-872A-3B29AF1AA7FF}" destId="{DFB8E978-6514-4F10-B3C7-4D5E102BFE14}" srcOrd="0" destOrd="0" parTransId="{20F8E270-3FF3-47E2-812D-B8F6629F782B}" sibTransId="{D636404E-973B-49B2-8188-79C1B21233B4}"/>
    <dgm:cxn modelId="{27F96F90-0972-4944-8AB1-C6C1F89768A3}" type="presOf" srcId="{C0F586E8-62A1-4BE4-872A-3B29AF1AA7FF}" destId="{AA4729A9-8DE8-4BEE-808E-0117BE31D669}" srcOrd="0" destOrd="0" presId="urn:microsoft.com/office/officeart/2008/layout/LinedList"/>
    <dgm:cxn modelId="{236C2EAC-DB9F-4979-AECC-4B01611D165C}" srcId="{C0F586E8-62A1-4BE4-872A-3B29AF1AA7FF}" destId="{CBDFFFA3-1A4E-46F1-98C2-224BE2E7BE31}" srcOrd="2" destOrd="0" parTransId="{47EF4DFF-7BEE-406B-AB50-B89FE4FFD737}" sibTransId="{727E25FC-A808-4BA1-BE97-76FB47F5022D}"/>
    <dgm:cxn modelId="{6BB737B3-E7FB-482B-A548-C8DB5718A16F}" type="presOf" srcId="{DFB8E978-6514-4F10-B3C7-4D5E102BFE14}" destId="{065CFB94-DD5D-4994-B4F1-A97C3E7441A3}" srcOrd="0" destOrd="0" presId="urn:microsoft.com/office/officeart/2008/layout/LinedList"/>
    <dgm:cxn modelId="{9A68B9BE-46BB-4CED-AD07-4D003E7E60FF}" type="presOf" srcId="{0D07B124-9B5B-4055-9069-AF0E5B7DC117}" destId="{BE8ABE9C-8AAB-4D43-9D87-48C0700BF724}" srcOrd="0" destOrd="0" presId="urn:microsoft.com/office/officeart/2008/layout/LinedList"/>
    <dgm:cxn modelId="{B87B95E5-929C-4F2C-979F-189A3FE6ACF6}" type="presOf" srcId="{CBDFFFA3-1A4E-46F1-98C2-224BE2E7BE31}" destId="{F4054920-54B3-4F38-AAE8-00AD7845CA6E}" srcOrd="0" destOrd="0" presId="urn:microsoft.com/office/officeart/2008/layout/LinedList"/>
    <dgm:cxn modelId="{923A7066-4DAC-4EDF-92D0-5018CC052950}" type="presParOf" srcId="{AA4729A9-8DE8-4BEE-808E-0117BE31D669}" destId="{7135D4B6-19FD-41FB-81E4-0655AE64FA03}" srcOrd="0" destOrd="0" presId="urn:microsoft.com/office/officeart/2008/layout/LinedList"/>
    <dgm:cxn modelId="{EC02B307-6AC6-4FB8-BE80-26E5AFBE2F07}" type="presParOf" srcId="{AA4729A9-8DE8-4BEE-808E-0117BE31D669}" destId="{6A6DF284-04D0-449D-9FC2-2B457BBE9750}" srcOrd="1" destOrd="0" presId="urn:microsoft.com/office/officeart/2008/layout/LinedList"/>
    <dgm:cxn modelId="{8B92BFD3-8C12-479B-9EA8-D2685D25CDC4}" type="presParOf" srcId="{6A6DF284-04D0-449D-9FC2-2B457BBE9750}" destId="{065CFB94-DD5D-4994-B4F1-A97C3E7441A3}" srcOrd="0" destOrd="0" presId="urn:microsoft.com/office/officeart/2008/layout/LinedList"/>
    <dgm:cxn modelId="{B5263CF3-65A0-48A8-A634-ADE85350CF44}" type="presParOf" srcId="{6A6DF284-04D0-449D-9FC2-2B457BBE9750}" destId="{5D2E8D00-275D-4104-B681-A86E23565B23}" srcOrd="1" destOrd="0" presId="urn:microsoft.com/office/officeart/2008/layout/LinedList"/>
    <dgm:cxn modelId="{8D6713A3-4EAD-413F-810F-5FE6E0226870}" type="presParOf" srcId="{AA4729A9-8DE8-4BEE-808E-0117BE31D669}" destId="{2928A981-E823-4CB9-8CE2-96C5A7A419F1}" srcOrd="2" destOrd="0" presId="urn:microsoft.com/office/officeart/2008/layout/LinedList"/>
    <dgm:cxn modelId="{2C5097AB-76AE-4169-B2B4-6474222A1027}" type="presParOf" srcId="{AA4729A9-8DE8-4BEE-808E-0117BE31D669}" destId="{EBBD95FB-BC92-4737-8FCD-CDB6B28790CB}" srcOrd="3" destOrd="0" presId="urn:microsoft.com/office/officeart/2008/layout/LinedList"/>
    <dgm:cxn modelId="{049BB1DA-6DB5-4AC8-B70A-74CF642C0D40}" type="presParOf" srcId="{EBBD95FB-BC92-4737-8FCD-CDB6B28790CB}" destId="{53A2837B-BA19-498D-88B3-79744E153F35}" srcOrd="0" destOrd="0" presId="urn:microsoft.com/office/officeart/2008/layout/LinedList"/>
    <dgm:cxn modelId="{39938291-60AE-48B3-AC02-ADEA1A5F9413}" type="presParOf" srcId="{EBBD95FB-BC92-4737-8FCD-CDB6B28790CB}" destId="{7645CC17-FCEE-4E71-9AB2-DB6ECEDCD86D}" srcOrd="1" destOrd="0" presId="urn:microsoft.com/office/officeart/2008/layout/LinedList"/>
    <dgm:cxn modelId="{E54D2E7C-59FF-4AFD-AA42-1235EDC72121}" type="presParOf" srcId="{AA4729A9-8DE8-4BEE-808E-0117BE31D669}" destId="{953EDE5F-612C-4785-A21B-CBE151C0BA13}" srcOrd="4" destOrd="0" presId="urn:microsoft.com/office/officeart/2008/layout/LinedList"/>
    <dgm:cxn modelId="{1AA42660-E90D-47F6-BBBF-F760ACD2680B}" type="presParOf" srcId="{AA4729A9-8DE8-4BEE-808E-0117BE31D669}" destId="{B9277338-8C22-43E3-BDEB-44695EF2D047}" srcOrd="5" destOrd="0" presId="urn:microsoft.com/office/officeart/2008/layout/LinedList"/>
    <dgm:cxn modelId="{74B13095-51A4-4133-8386-3502468C8B42}" type="presParOf" srcId="{B9277338-8C22-43E3-BDEB-44695EF2D047}" destId="{F4054920-54B3-4F38-AAE8-00AD7845CA6E}" srcOrd="0" destOrd="0" presId="urn:microsoft.com/office/officeart/2008/layout/LinedList"/>
    <dgm:cxn modelId="{E8C9C768-9442-4D77-9541-B8EF437612D2}" type="presParOf" srcId="{B9277338-8C22-43E3-BDEB-44695EF2D047}" destId="{C51C135A-A8AE-4E4E-BAA0-087E8F1F3491}" srcOrd="1" destOrd="0" presId="urn:microsoft.com/office/officeart/2008/layout/LinedList"/>
    <dgm:cxn modelId="{B3C2DDAD-7E74-428E-BA71-8C9E4FDC4E03}" type="presParOf" srcId="{AA4729A9-8DE8-4BEE-808E-0117BE31D669}" destId="{4F2F7A43-B665-47BC-B5F8-093E145DAB6C}" srcOrd="6" destOrd="0" presId="urn:microsoft.com/office/officeart/2008/layout/LinedList"/>
    <dgm:cxn modelId="{65DB49E5-3894-4018-81B3-7FF3802DF747}" type="presParOf" srcId="{AA4729A9-8DE8-4BEE-808E-0117BE31D669}" destId="{22AE5811-E93A-4AEB-B472-445EEF19703B}" srcOrd="7" destOrd="0" presId="urn:microsoft.com/office/officeart/2008/layout/LinedList"/>
    <dgm:cxn modelId="{57F5965C-BAB6-4D86-9069-2ED734A78FCD}" type="presParOf" srcId="{22AE5811-E93A-4AEB-B472-445EEF19703B}" destId="{BE8ABE9C-8AAB-4D43-9D87-48C0700BF724}" srcOrd="0" destOrd="0" presId="urn:microsoft.com/office/officeart/2008/layout/LinedList"/>
    <dgm:cxn modelId="{A5E14F81-9894-4F2D-96ED-4B00DAACC526}" type="presParOf" srcId="{22AE5811-E93A-4AEB-B472-445EEF19703B}" destId="{3AF7ACC9-C331-4E92-B15B-9EF132959603}" srcOrd="1" destOrd="0" presId="urn:microsoft.com/office/officeart/2008/layout/LinedList"/>
    <dgm:cxn modelId="{FB1F8605-5CA0-4083-9620-C3AEF802084D}" type="presParOf" srcId="{AA4729A9-8DE8-4BEE-808E-0117BE31D669}" destId="{3147BFE1-8615-4136-8B0B-1F0C3D07B67F}" srcOrd="8" destOrd="0" presId="urn:microsoft.com/office/officeart/2008/layout/LinedList"/>
    <dgm:cxn modelId="{23DBA262-2826-4A16-B1D1-63E7E9977E9A}" type="presParOf" srcId="{AA4729A9-8DE8-4BEE-808E-0117BE31D669}" destId="{D4578199-6C67-48A9-B3F5-7CDB3C71B3F2}" srcOrd="9" destOrd="0" presId="urn:microsoft.com/office/officeart/2008/layout/LinedList"/>
    <dgm:cxn modelId="{7337A65E-9B24-497C-88BF-48E00BBC1864}" type="presParOf" srcId="{D4578199-6C67-48A9-B3F5-7CDB3C71B3F2}" destId="{9012AE98-75DE-493A-B35C-BD8B27E295D2}" srcOrd="0" destOrd="0" presId="urn:microsoft.com/office/officeart/2008/layout/LinedList"/>
    <dgm:cxn modelId="{2423E4C5-3F90-4CD5-8143-824A0F222AE5}" type="presParOf" srcId="{D4578199-6C67-48A9-B3F5-7CDB3C71B3F2}" destId="{6697DB90-3E65-4BC2-9844-CE08E81DB36C}"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31564D-C9F4-4AE2-9835-C1B142131217}">
      <dsp:nvSpPr>
        <dsp:cNvPr id="0" name=""/>
        <dsp:cNvSpPr/>
      </dsp:nvSpPr>
      <dsp:spPr>
        <a:xfrm>
          <a:off x="0" y="16565"/>
          <a:ext cx="5129317" cy="599040"/>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Python Prediction Program</a:t>
          </a:r>
        </a:p>
      </dsp:txBody>
      <dsp:txXfrm>
        <a:off x="29243" y="45808"/>
        <a:ext cx="5070831" cy="540554"/>
      </dsp:txXfrm>
    </dsp:sp>
    <dsp:sp modelId="{05DBC70A-CD4F-45F9-A23E-F056339AF284}">
      <dsp:nvSpPr>
        <dsp:cNvPr id="0" name=""/>
        <dsp:cNvSpPr/>
      </dsp:nvSpPr>
      <dsp:spPr>
        <a:xfrm>
          <a:off x="0" y="707765"/>
          <a:ext cx="5129317" cy="599040"/>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PowerShell Automation Scripts</a:t>
          </a:r>
        </a:p>
      </dsp:txBody>
      <dsp:txXfrm>
        <a:off x="29243" y="737008"/>
        <a:ext cx="5070831" cy="540554"/>
      </dsp:txXfrm>
    </dsp:sp>
    <dsp:sp modelId="{01A6912E-E7FB-423B-A36E-1A3858825E8C}">
      <dsp:nvSpPr>
        <dsp:cNvPr id="0" name=""/>
        <dsp:cNvSpPr/>
      </dsp:nvSpPr>
      <dsp:spPr>
        <a:xfrm>
          <a:off x="0" y="1398965"/>
          <a:ext cx="5129317" cy="599040"/>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Google Data Studio</a:t>
          </a:r>
        </a:p>
      </dsp:txBody>
      <dsp:txXfrm>
        <a:off x="29243" y="1428208"/>
        <a:ext cx="5070831" cy="5405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75E7B5-C34C-4735-B5F4-0AACBFBC91B7}">
      <dsp:nvSpPr>
        <dsp:cNvPr id="0" name=""/>
        <dsp:cNvSpPr/>
      </dsp:nvSpPr>
      <dsp:spPr>
        <a:xfrm>
          <a:off x="0" y="448124"/>
          <a:ext cx="5129317" cy="491399"/>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Google Cloud Platform Infrastructure setup</a:t>
          </a:r>
        </a:p>
      </dsp:txBody>
      <dsp:txXfrm>
        <a:off x="23988" y="472112"/>
        <a:ext cx="5081341" cy="443423"/>
      </dsp:txXfrm>
    </dsp:sp>
    <dsp:sp modelId="{407B117F-1475-40BB-A4E6-69447DD5D574}">
      <dsp:nvSpPr>
        <dsp:cNvPr id="0" name=""/>
        <dsp:cNvSpPr/>
      </dsp:nvSpPr>
      <dsp:spPr>
        <a:xfrm>
          <a:off x="0" y="1000004"/>
          <a:ext cx="5129317" cy="491399"/>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Python Training Program</a:t>
          </a:r>
        </a:p>
      </dsp:txBody>
      <dsp:txXfrm>
        <a:off x="23988" y="1023992"/>
        <a:ext cx="5081341" cy="443423"/>
      </dsp:txXfrm>
    </dsp:sp>
    <dsp:sp modelId="{48F9C7B4-ECE9-4F9B-94F4-E009B90CAFCE}">
      <dsp:nvSpPr>
        <dsp:cNvPr id="0" name=""/>
        <dsp:cNvSpPr/>
      </dsp:nvSpPr>
      <dsp:spPr>
        <a:xfrm>
          <a:off x="0" y="1551884"/>
          <a:ext cx="5129317" cy="491399"/>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Google Big Query</a:t>
          </a:r>
        </a:p>
      </dsp:txBody>
      <dsp:txXfrm>
        <a:off x="23988" y="1575872"/>
        <a:ext cx="5081341" cy="4434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F0221A-6CE8-4B06-8410-BF0AB8498D98}">
      <dsp:nvSpPr>
        <dsp:cNvPr id="0" name=""/>
        <dsp:cNvSpPr/>
      </dsp:nvSpPr>
      <dsp:spPr>
        <a:xfrm>
          <a:off x="0" y="421480"/>
          <a:ext cx="5913437" cy="798524"/>
        </a:xfrm>
        <a:prstGeom prst="roundRect">
          <a:avLst/>
        </a:prstGeom>
        <a:gradFill rotWithShape="0">
          <a:gsLst>
            <a:gs pos="0">
              <a:schemeClr val="lt1">
                <a:hueOff val="0"/>
                <a:satOff val="0"/>
                <a:lumOff val="0"/>
                <a:alphaOff val="0"/>
                <a:tint val="98000"/>
                <a:satMod val="110000"/>
                <a:lumMod val="104000"/>
              </a:schemeClr>
            </a:gs>
            <a:gs pos="69000">
              <a:schemeClr val="lt1">
                <a:hueOff val="0"/>
                <a:satOff val="0"/>
                <a:lumOff val="0"/>
                <a:alphaOff val="0"/>
                <a:shade val="88000"/>
                <a:satMod val="130000"/>
                <a:lumMod val="92000"/>
              </a:schemeClr>
            </a:gs>
            <a:gs pos="100000">
              <a:schemeClr val="l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Programming Language: Python.</a:t>
          </a:r>
        </a:p>
      </dsp:txBody>
      <dsp:txXfrm>
        <a:off x="38981" y="460461"/>
        <a:ext cx="5835475" cy="720562"/>
      </dsp:txXfrm>
    </dsp:sp>
    <dsp:sp modelId="{97BE3098-654B-4752-938B-3D5145237231}">
      <dsp:nvSpPr>
        <dsp:cNvPr id="0" name=""/>
        <dsp:cNvSpPr/>
      </dsp:nvSpPr>
      <dsp:spPr>
        <a:xfrm>
          <a:off x="0" y="1280485"/>
          <a:ext cx="5913437" cy="798524"/>
        </a:xfrm>
        <a:prstGeom prst="roundRect">
          <a:avLst/>
        </a:prstGeom>
        <a:gradFill rotWithShape="0">
          <a:gsLst>
            <a:gs pos="0">
              <a:schemeClr val="lt1">
                <a:hueOff val="0"/>
                <a:satOff val="0"/>
                <a:lumOff val="0"/>
                <a:alphaOff val="0"/>
                <a:tint val="98000"/>
                <a:satMod val="110000"/>
                <a:lumMod val="104000"/>
              </a:schemeClr>
            </a:gs>
            <a:gs pos="69000">
              <a:schemeClr val="lt1">
                <a:hueOff val="0"/>
                <a:satOff val="0"/>
                <a:lumOff val="0"/>
                <a:alphaOff val="0"/>
                <a:shade val="88000"/>
                <a:satMod val="130000"/>
                <a:lumMod val="92000"/>
              </a:schemeClr>
            </a:gs>
            <a:gs pos="100000">
              <a:schemeClr val="l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Google Cloud infrastructure is built using terraform scripts.</a:t>
          </a:r>
        </a:p>
      </dsp:txBody>
      <dsp:txXfrm>
        <a:off x="38981" y="1319466"/>
        <a:ext cx="5835475" cy="720562"/>
      </dsp:txXfrm>
    </dsp:sp>
    <dsp:sp modelId="{FE4E10C3-3161-4E44-9F16-9610B2846690}">
      <dsp:nvSpPr>
        <dsp:cNvPr id="0" name=""/>
        <dsp:cNvSpPr/>
      </dsp:nvSpPr>
      <dsp:spPr>
        <a:xfrm>
          <a:off x="0" y="2139490"/>
          <a:ext cx="5913437" cy="798524"/>
        </a:xfrm>
        <a:prstGeom prst="roundRect">
          <a:avLst/>
        </a:prstGeom>
        <a:gradFill rotWithShape="0">
          <a:gsLst>
            <a:gs pos="0">
              <a:schemeClr val="lt1">
                <a:hueOff val="0"/>
                <a:satOff val="0"/>
                <a:lumOff val="0"/>
                <a:alphaOff val="0"/>
                <a:tint val="98000"/>
                <a:satMod val="110000"/>
                <a:lumMod val="104000"/>
              </a:schemeClr>
            </a:gs>
            <a:gs pos="69000">
              <a:schemeClr val="lt1">
                <a:hueOff val="0"/>
                <a:satOff val="0"/>
                <a:lumOff val="0"/>
                <a:alphaOff val="0"/>
                <a:shade val="88000"/>
                <a:satMod val="130000"/>
                <a:lumMod val="92000"/>
              </a:schemeClr>
            </a:gs>
            <a:gs pos="100000">
              <a:schemeClr val="l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Automation is done using PowerShell scripts.</a:t>
          </a:r>
        </a:p>
      </dsp:txBody>
      <dsp:txXfrm>
        <a:off x="38981" y="2178471"/>
        <a:ext cx="5835475" cy="720562"/>
      </dsp:txXfrm>
    </dsp:sp>
    <dsp:sp modelId="{800B3DDE-7CCA-42CA-B897-212CA96B576F}">
      <dsp:nvSpPr>
        <dsp:cNvPr id="0" name=""/>
        <dsp:cNvSpPr/>
      </dsp:nvSpPr>
      <dsp:spPr>
        <a:xfrm>
          <a:off x="0" y="2998495"/>
          <a:ext cx="5913437" cy="798524"/>
        </a:xfrm>
        <a:prstGeom prst="roundRect">
          <a:avLst/>
        </a:prstGeom>
        <a:gradFill rotWithShape="0">
          <a:gsLst>
            <a:gs pos="0">
              <a:schemeClr val="lt1">
                <a:hueOff val="0"/>
                <a:satOff val="0"/>
                <a:lumOff val="0"/>
                <a:alphaOff val="0"/>
                <a:tint val="98000"/>
                <a:satMod val="110000"/>
                <a:lumMod val="104000"/>
              </a:schemeClr>
            </a:gs>
            <a:gs pos="69000">
              <a:schemeClr val="lt1">
                <a:hueOff val="0"/>
                <a:satOff val="0"/>
                <a:lumOff val="0"/>
                <a:alphaOff val="0"/>
                <a:shade val="88000"/>
                <a:satMod val="130000"/>
                <a:lumMod val="92000"/>
              </a:schemeClr>
            </a:gs>
            <a:gs pos="100000">
              <a:schemeClr val="l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Source control management: Github</a:t>
          </a:r>
        </a:p>
      </dsp:txBody>
      <dsp:txXfrm>
        <a:off x="38981" y="3037476"/>
        <a:ext cx="5835475" cy="720562"/>
      </dsp:txXfrm>
    </dsp:sp>
    <dsp:sp modelId="{3D2B6EC8-048D-4AEA-A3A6-441310C7C1CC}">
      <dsp:nvSpPr>
        <dsp:cNvPr id="0" name=""/>
        <dsp:cNvSpPr/>
      </dsp:nvSpPr>
      <dsp:spPr>
        <a:xfrm>
          <a:off x="0" y="3857500"/>
          <a:ext cx="5913437" cy="798524"/>
        </a:xfrm>
        <a:prstGeom prst="roundRect">
          <a:avLst/>
        </a:prstGeom>
        <a:gradFill rotWithShape="0">
          <a:gsLst>
            <a:gs pos="0">
              <a:schemeClr val="lt1">
                <a:hueOff val="0"/>
                <a:satOff val="0"/>
                <a:lumOff val="0"/>
                <a:alphaOff val="0"/>
                <a:tint val="98000"/>
                <a:satMod val="110000"/>
                <a:lumMod val="104000"/>
              </a:schemeClr>
            </a:gs>
            <a:gs pos="69000">
              <a:schemeClr val="lt1">
                <a:hueOff val="0"/>
                <a:satOff val="0"/>
                <a:lumOff val="0"/>
                <a:alphaOff val="0"/>
                <a:shade val="88000"/>
                <a:satMod val="130000"/>
                <a:lumMod val="92000"/>
              </a:schemeClr>
            </a:gs>
            <a:gs pos="100000">
              <a:schemeClr val="l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u="sng" kern="1200"/>
            <a:t>Github link</a:t>
          </a:r>
          <a:r>
            <a:rPr lang="en-US" sz="2100" kern="1200"/>
            <a:t>: </a:t>
          </a:r>
          <a:r>
            <a:rPr lang="en-US" sz="2100" u="sng" kern="1200">
              <a:hlinkClick xmlns:r="http://schemas.openxmlformats.org/officeDocument/2006/relationships" r:id="rId1"/>
            </a:rPr>
            <a:t>https://github.com/CloudComputing-Fall2107/CrimeRatePredictor</a:t>
          </a:r>
          <a:endParaRPr lang="en-US" sz="2100" kern="1200"/>
        </a:p>
      </dsp:txBody>
      <dsp:txXfrm>
        <a:off x="38981" y="3896481"/>
        <a:ext cx="5835475" cy="72056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15A058-35BC-41E0-A65B-8032B2493254}">
      <dsp:nvSpPr>
        <dsp:cNvPr id="0" name=""/>
        <dsp:cNvSpPr/>
      </dsp:nvSpPr>
      <dsp:spPr>
        <a:xfrm>
          <a:off x="0" y="0"/>
          <a:ext cx="5913437" cy="0"/>
        </a:xfrm>
        <a:prstGeom prst="line">
          <a:avLst/>
        </a:prstGeom>
        <a:gradFill rotWithShape="0">
          <a:gsLst>
            <a:gs pos="0">
              <a:schemeClr val="accent5">
                <a:hueOff val="0"/>
                <a:satOff val="0"/>
                <a:lumOff val="0"/>
                <a:alphaOff val="0"/>
                <a:tint val="54000"/>
                <a:alpha val="100000"/>
                <a:satMod val="105000"/>
                <a:lumMod val="110000"/>
              </a:schemeClr>
            </a:gs>
            <a:gs pos="100000">
              <a:schemeClr val="accent5">
                <a:hueOff val="0"/>
                <a:satOff val="0"/>
                <a:lumOff val="0"/>
                <a:alphaOff val="0"/>
                <a:tint val="78000"/>
                <a:alpha val="92000"/>
                <a:satMod val="109000"/>
                <a:lumMod val="100000"/>
              </a:schemeClr>
            </a:gs>
          </a:gsLst>
          <a:lin ang="5400000" scaled="0"/>
        </a:gradFill>
        <a:ln w="9525" cap="flat" cmpd="sng" algn="ctr">
          <a:solidFill>
            <a:schemeClr val="accent5">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6AC0BBD5-3D9C-4C32-AD57-BAEC72519234}">
      <dsp:nvSpPr>
        <dsp:cNvPr id="0" name=""/>
        <dsp:cNvSpPr/>
      </dsp:nvSpPr>
      <dsp:spPr>
        <a:xfrm>
          <a:off x="0" y="0"/>
          <a:ext cx="5913437" cy="579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Here, we predict </a:t>
          </a:r>
          <a:r>
            <a:rPr lang="en-US" sz="1600" i="1" u="sng" kern="1200"/>
            <a:t>the total overall reported crime rate per 1 million residents</a:t>
          </a:r>
          <a:r>
            <a:rPr lang="en-US" sz="1600" i="1" kern="1200"/>
            <a:t> using:</a:t>
          </a:r>
          <a:endParaRPr lang="en-US" sz="1600" kern="1200"/>
        </a:p>
      </dsp:txBody>
      <dsp:txXfrm>
        <a:off x="0" y="0"/>
        <a:ext cx="5913437" cy="579636"/>
      </dsp:txXfrm>
    </dsp:sp>
    <dsp:sp modelId="{5E20B586-75F6-4FF9-9FDD-4B3C67D4F3A4}">
      <dsp:nvSpPr>
        <dsp:cNvPr id="0" name=""/>
        <dsp:cNvSpPr/>
      </dsp:nvSpPr>
      <dsp:spPr>
        <a:xfrm>
          <a:off x="0" y="579636"/>
          <a:ext cx="5913437" cy="0"/>
        </a:xfrm>
        <a:prstGeom prst="line">
          <a:avLst/>
        </a:prstGeom>
        <a:gradFill rotWithShape="0">
          <a:gsLst>
            <a:gs pos="0">
              <a:schemeClr val="accent5">
                <a:hueOff val="-240662"/>
                <a:satOff val="-1135"/>
                <a:lumOff val="280"/>
                <a:alphaOff val="0"/>
                <a:tint val="54000"/>
                <a:alpha val="100000"/>
                <a:satMod val="105000"/>
                <a:lumMod val="110000"/>
              </a:schemeClr>
            </a:gs>
            <a:gs pos="100000">
              <a:schemeClr val="accent5">
                <a:hueOff val="-240662"/>
                <a:satOff val="-1135"/>
                <a:lumOff val="280"/>
                <a:alphaOff val="0"/>
                <a:tint val="78000"/>
                <a:alpha val="92000"/>
                <a:satMod val="109000"/>
                <a:lumMod val="100000"/>
              </a:schemeClr>
            </a:gs>
          </a:gsLst>
          <a:lin ang="5400000" scaled="0"/>
        </a:gradFill>
        <a:ln w="9525" cap="flat" cmpd="sng" algn="ctr">
          <a:solidFill>
            <a:schemeClr val="accent5">
              <a:hueOff val="-240662"/>
              <a:satOff val="-1135"/>
              <a:lumOff val="28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7FE1C207-D9B5-43BB-BA98-23B59A3E52C9}">
      <dsp:nvSpPr>
        <dsp:cNvPr id="0" name=""/>
        <dsp:cNvSpPr/>
      </dsp:nvSpPr>
      <dsp:spPr>
        <a:xfrm>
          <a:off x="0" y="579636"/>
          <a:ext cx="5913437" cy="579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X2 = Reported Violent Crime Rate per 100,000 Residents</a:t>
          </a:r>
        </a:p>
      </dsp:txBody>
      <dsp:txXfrm>
        <a:off x="0" y="579636"/>
        <a:ext cx="5913437" cy="579636"/>
      </dsp:txXfrm>
    </dsp:sp>
    <dsp:sp modelId="{CC572AAE-3C2B-4EFC-A8CE-37AA9770E51C}">
      <dsp:nvSpPr>
        <dsp:cNvPr id="0" name=""/>
        <dsp:cNvSpPr/>
      </dsp:nvSpPr>
      <dsp:spPr>
        <a:xfrm>
          <a:off x="0" y="1159272"/>
          <a:ext cx="5913437" cy="0"/>
        </a:xfrm>
        <a:prstGeom prst="line">
          <a:avLst/>
        </a:prstGeom>
        <a:gradFill rotWithShape="0">
          <a:gsLst>
            <a:gs pos="0">
              <a:schemeClr val="accent5">
                <a:hueOff val="-481323"/>
                <a:satOff val="-2270"/>
                <a:lumOff val="560"/>
                <a:alphaOff val="0"/>
                <a:tint val="54000"/>
                <a:alpha val="100000"/>
                <a:satMod val="105000"/>
                <a:lumMod val="110000"/>
              </a:schemeClr>
            </a:gs>
            <a:gs pos="100000">
              <a:schemeClr val="accent5">
                <a:hueOff val="-481323"/>
                <a:satOff val="-2270"/>
                <a:lumOff val="560"/>
                <a:alphaOff val="0"/>
                <a:tint val="78000"/>
                <a:alpha val="92000"/>
                <a:satMod val="109000"/>
                <a:lumMod val="100000"/>
              </a:schemeClr>
            </a:gs>
          </a:gsLst>
          <a:lin ang="5400000" scaled="0"/>
        </a:gradFill>
        <a:ln w="9525" cap="flat" cmpd="sng" algn="ctr">
          <a:solidFill>
            <a:schemeClr val="accent5">
              <a:hueOff val="-481323"/>
              <a:satOff val="-2270"/>
              <a:lumOff val="56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AD95810E-1446-49CF-B8E3-3E6FE2997D23}">
      <dsp:nvSpPr>
        <dsp:cNvPr id="0" name=""/>
        <dsp:cNvSpPr/>
      </dsp:nvSpPr>
      <dsp:spPr>
        <a:xfrm>
          <a:off x="0" y="1159272"/>
          <a:ext cx="5913437" cy="579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X3 = Annual Police Funding in Dollars per Resident</a:t>
          </a:r>
        </a:p>
      </dsp:txBody>
      <dsp:txXfrm>
        <a:off x="0" y="1159272"/>
        <a:ext cx="5913437" cy="579636"/>
      </dsp:txXfrm>
    </dsp:sp>
    <dsp:sp modelId="{EFB8367D-F024-4691-BC2B-E86C26568DF9}">
      <dsp:nvSpPr>
        <dsp:cNvPr id="0" name=""/>
        <dsp:cNvSpPr/>
      </dsp:nvSpPr>
      <dsp:spPr>
        <a:xfrm>
          <a:off x="0" y="1738908"/>
          <a:ext cx="5913437" cy="0"/>
        </a:xfrm>
        <a:prstGeom prst="line">
          <a:avLst/>
        </a:prstGeom>
        <a:gradFill rotWithShape="0">
          <a:gsLst>
            <a:gs pos="0">
              <a:schemeClr val="accent5">
                <a:hueOff val="-721985"/>
                <a:satOff val="-3405"/>
                <a:lumOff val="840"/>
                <a:alphaOff val="0"/>
                <a:tint val="54000"/>
                <a:alpha val="100000"/>
                <a:satMod val="105000"/>
                <a:lumMod val="110000"/>
              </a:schemeClr>
            </a:gs>
            <a:gs pos="100000">
              <a:schemeClr val="accent5">
                <a:hueOff val="-721985"/>
                <a:satOff val="-3405"/>
                <a:lumOff val="840"/>
                <a:alphaOff val="0"/>
                <a:tint val="78000"/>
                <a:alpha val="92000"/>
                <a:satMod val="109000"/>
                <a:lumMod val="100000"/>
              </a:schemeClr>
            </a:gs>
          </a:gsLst>
          <a:lin ang="5400000" scaled="0"/>
        </a:gradFill>
        <a:ln w="9525" cap="flat" cmpd="sng" algn="ctr">
          <a:solidFill>
            <a:schemeClr val="accent5">
              <a:hueOff val="-721985"/>
              <a:satOff val="-3405"/>
              <a:lumOff val="84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9338772E-A128-49B7-9440-12C6E65DEBD4}">
      <dsp:nvSpPr>
        <dsp:cNvPr id="0" name=""/>
        <dsp:cNvSpPr/>
      </dsp:nvSpPr>
      <dsp:spPr>
        <a:xfrm>
          <a:off x="0" y="1738908"/>
          <a:ext cx="5913437" cy="579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X4 = Percent of People 25 Years and Older That Have Had 4 years of high school</a:t>
          </a:r>
        </a:p>
      </dsp:txBody>
      <dsp:txXfrm>
        <a:off x="0" y="1738908"/>
        <a:ext cx="5913437" cy="579636"/>
      </dsp:txXfrm>
    </dsp:sp>
    <dsp:sp modelId="{3DE086DD-F495-4392-94A3-31B478C647CA}">
      <dsp:nvSpPr>
        <dsp:cNvPr id="0" name=""/>
        <dsp:cNvSpPr/>
      </dsp:nvSpPr>
      <dsp:spPr>
        <a:xfrm>
          <a:off x="0" y="2318544"/>
          <a:ext cx="5913437" cy="0"/>
        </a:xfrm>
        <a:prstGeom prst="line">
          <a:avLst/>
        </a:prstGeom>
        <a:gradFill rotWithShape="0">
          <a:gsLst>
            <a:gs pos="0">
              <a:schemeClr val="accent5">
                <a:hueOff val="-962646"/>
                <a:satOff val="-4539"/>
                <a:lumOff val="1120"/>
                <a:alphaOff val="0"/>
                <a:tint val="54000"/>
                <a:alpha val="100000"/>
                <a:satMod val="105000"/>
                <a:lumMod val="110000"/>
              </a:schemeClr>
            </a:gs>
            <a:gs pos="100000">
              <a:schemeClr val="accent5">
                <a:hueOff val="-962646"/>
                <a:satOff val="-4539"/>
                <a:lumOff val="1120"/>
                <a:alphaOff val="0"/>
                <a:tint val="78000"/>
                <a:alpha val="92000"/>
                <a:satMod val="109000"/>
                <a:lumMod val="100000"/>
              </a:schemeClr>
            </a:gs>
          </a:gsLst>
          <a:lin ang="5400000" scaled="0"/>
        </a:gradFill>
        <a:ln w="9525" cap="flat" cmpd="sng" algn="ctr">
          <a:solidFill>
            <a:schemeClr val="accent5">
              <a:hueOff val="-962646"/>
              <a:satOff val="-4539"/>
              <a:lumOff val="112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9CD465CA-2DF5-47FF-9D4D-AB99B8C96273}">
      <dsp:nvSpPr>
        <dsp:cNvPr id="0" name=""/>
        <dsp:cNvSpPr/>
      </dsp:nvSpPr>
      <dsp:spPr>
        <a:xfrm>
          <a:off x="0" y="2318544"/>
          <a:ext cx="5913437" cy="579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X5 = Percent of 16- to 19-Year-Olds Not in High School and not high school graduates</a:t>
          </a:r>
        </a:p>
      </dsp:txBody>
      <dsp:txXfrm>
        <a:off x="0" y="2318544"/>
        <a:ext cx="5913437" cy="579636"/>
      </dsp:txXfrm>
    </dsp:sp>
    <dsp:sp modelId="{C43DC221-F32F-4FC9-AAA7-A36AD5E4313D}">
      <dsp:nvSpPr>
        <dsp:cNvPr id="0" name=""/>
        <dsp:cNvSpPr/>
      </dsp:nvSpPr>
      <dsp:spPr>
        <a:xfrm>
          <a:off x="0" y="2898180"/>
          <a:ext cx="5913437" cy="0"/>
        </a:xfrm>
        <a:prstGeom prst="line">
          <a:avLst/>
        </a:prstGeom>
        <a:gradFill rotWithShape="0">
          <a:gsLst>
            <a:gs pos="0">
              <a:schemeClr val="accent5">
                <a:hueOff val="-1203308"/>
                <a:satOff val="-5674"/>
                <a:lumOff val="1400"/>
                <a:alphaOff val="0"/>
                <a:tint val="54000"/>
                <a:alpha val="100000"/>
                <a:satMod val="105000"/>
                <a:lumMod val="110000"/>
              </a:schemeClr>
            </a:gs>
            <a:gs pos="100000">
              <a:schemeClr val="accent5">
                <a:hueOff val="-1203308"/>
                <a:satOff val="-5674"/>
                <a:lumOff val="1400"/>
                <a:alphaOff val="0"/>
                <a:tint val="78000"/>
                <a:alpha val="92000"/>
                <a:satMod val="109000"/>
                <a:lumMod val="100000"/>
              </a:schemeClr>
            </a:gs>
          </a:gsLst>
          <a:lin ang="5400000" scaled="0"/>
        </a:gradFill>
        <a:ln w="9525" cap="flat" cmpd="sng" algn="ctr">
          <a:solidFill>
            <a:schemeClr val="accent5">
              <a:hueOff val="-1203308"/>
              <a:satOff val="-5674"/>
              <a:lumOff val="140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7F6A3664-2690-413B-8AE2-88F1FCC4B1CF}">
      <dsp:nvSpPr>
        <dsp:cNvPr id="0" name=""/>
        <dsp:cNvSpPr/>
      </dsp:nvSpPr>
      <dsp:spPr>
        <a:xfrm>
          <a:off x="0" y="2898180"/>
          <a:ext cx="5913437" cy="579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X6 = Percent of 18- to 24-Year-Olds Enrolled in college</a:t>
          </a:r>
        </a:p>
      </dsp:txBody>
      <dsp:txXfrm>
        <a:off x="0" y="2898180"/>
        <a:ext cx="5913437" cy="579636"/>
      </dsp:txXfrm>
    </dsp:sp>
    <dsp:sp modelId="{45B5E07E-19E6-4801-9E07-0D0228DBA980}">
      <dsp:nvSpPr>
        <dsp:cNvPr id="0" name=""/>
        <dsp:cNvSpPr/>
      </dsp:nvSpPr>
      <dsp:spPr>
        <a:xfrm>
          <a:off x="0" y="3477816"/>
          <a:ext cx="5913437" cy="0"/>
        </a:xfrm>
        <a:prstGeom prst="line">
          <a:avLst/>
        </a:prstGeom>
        <a:gradFill rotWithShape="0">
          <a:gsLst>
            <a:gs pos="0">
              <a:schemeClr val="accent5">
                <a:hueOff val="-1443969"/>
                <a:satOff val="-6809"/>
                <a:lumOff val="1680"/>
                <a:alphaOff val="0"/>
                <a:tint val="54000"/>
                <a:alpha val="100000"/>
                <a:satMod val="105000"/>
                <a:lumMod val="110000"/>
              </a:schemeClr>
            </a:gs>
            <a:gs pos="100000">
              <a:schemeClr val="accent5">
                <a:hueOff val="-1443969"/>
                <a:satOff val="-6809"/>
                <a:lumOff val="1680"/>
                <a:alphaOff val="0"/>
                <a:tint val="78000"/>
                <a:alpha val="92000"/>
                <a:satMod val="109000"/>
                <a:lumMod val="100000"/>
              </a:schemeClr>
            </a:gs>
          </a:gsLst>
          <a:lin ang="5400000" scaled="0"/>
        </a:gradFill>
        <a:ln w="9525" cap="flat" cmpd="sng" algn="ctr">
          <a:solidFill>
            <a:schemeClr val="accent5">
              <a:hueOff val="-1443969"/>
              <a:satOff val="-6809"/>
              <a:lumOff val="168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43D6E7C1-E6D7-45C1-A8AB-C83EED4DAFBE}">
      <dsp:nvSpPr>
        <dsp:cNvPr id="0" name=""/>
        <dsp:cNvSpPr/>
      </dsp:nvSpPr>
      <dsp:spPr>
        <a:xfrm>
          <a:off x="0" y="3477816"/>
          <a:ext cx="5913437" cy="579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X7 = Percent of People 25 Years and older with at Least 4 Years of college </a:t>
          </a:r>
        </a:p>
      </dsp:txBody>
      <dsp:txXfrm>
        <a:off x="0" y="3477816"/>
        <a:ext cx="5913437" cy="579636"/>
      </dsp:txXfrm>
    </dsp:sp>
    <dsp:sp modelId="{91810347-DC33-469C-A8FA-5C3EAE22F5BE}">
      <dsp:nvSpPr>
        <dsp:cNvPr id="0" name=""/>
        <dsp:cNvSpPr/>
      </dsp:nvSpPr>
      <dsp:spPr>
        <a:xfrm>
          <a:off x="0" y="4057452"/>
          <a:ext cx="5913437" cy="0"/>
        </a:xfrm>
        <a:prstGeom prst="line">
          <a:avLst/>
        </a:prstGeom>
        <a:gradFill rotWithShape="0">
          <a:gsLst>
            <a:gs pos="0">
              <a:schemeClr val="accent5">
                <a:hueOff val="-1684631"/>
                <a:satOff val="-7944"/>
                <a:lumOff val="1960"/>
                <a:alphaOff val="0"/>
                <a:tint val="54000"/>
                <a:alpha val="100000"/>
                <a:satMod val="105000"/>
                <a:lumMod val="110000"/>
              </a:schemeClr>
            </a:gs>
            <a:gs pos="100000">
              <a:schemeClr val="accent5">
                <a:hueOff val="-1684631"/>
                <a:satOff val="-7944"/>
                <a:lumOff val="1960"/>
                <a:alphaOff val="0"/>
                <a:tint val="78000"/>
                <a:alpha val="92000"/>
                <a:satMod val="109000"/>
                <a:lumMod val="100000"/>
              </a:schemeClr>
            </a:gs>
          </a:gsLst>
          <a:lin ang="5400000" scaled="0"/>
        </a:gradFill>
        <a:ln w="9525" cap="flat" cmpd="sng" algn="ctr">
          <a:solidFill>
            <a:schemeClr val="accent5">
              <a:hueOff val="-1684631"/>
              <a:satOff val="-7944"/>
              <a:lumOff val="196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61813AED-D254-47BD-831C-BC005101319C}">
      <dsp:nvSpPr>
        <dsp:cNvPr id="0" name=""/>
        <dsp:cNvSpPr/>
      </dsp:nvSpPr>
      <dsp:spPr>
        <a:xfrm>
          <a:off x="0" y="4057452"/>
          <a:ext cx="5913437" cy="579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X8 = States</a:t>
          </a:r>
        </a:p>
      </dsp:txBody>
      <dsp:txXfrm>
        <a:off x="0" y="4057452"/>
        <a:ext cx="5913437" cy="57963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35D4B6-19FD-41FB-81E4-0655AE64FA03}">
      <dsp:nvSpPr>
        <dsp:cNvPr id="0" name=""/>
        <dsp:cNvSpPr/>
      </dsp:nvSpPr>
      <dsp:spPr>
        <a:xfrm>
          <a:off x="0" y="566"/>
          <a:ext cx="5913437" cy="0"/>
        </a:xfrm>
        <a:prstGeom prst="line">
          <a:avLst/>
        </a:prstGeom>
        <a:solidFill>
          <a:schemeClr val="accent6">
            <a:shade val="80000"/>
            <a:hueOff val="0"/>
            <a:satOff val="0"/>
            <a:lumOff val="0"/>
            <a:alphaOff val="0"/>
          </a:schemeClr>
        </a:solidFill>
        <a:ln w="15875" cap="flat"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065CFB94-DD5D-4994-B4F1-A97C3E7441A3}">
      <dsp:nvSpPr>
        <dsp:cNvPr id="0" name=""/>
        <dsp:cNvSpPr/>
      </dsp:nvSpPr>
      <dsp:spPr>
        <a:xfrm>
          <a:off x="0" y="566"/>
          <a:ext cx="5913437" cy="927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hlinkClick xmlns:r="http://schemas.openxmlformats.org/officeDocument/2006/relationships" r:id="rId1"/>
            </a:rPr>
            <a:t>http://college.cengage.com/mathematics/brase/understandable_statistics/7e/students/datasets/mlr/frames/frame.html</a:t>
          </a:r>
          <a:endParaRPr lang="en-US" sz="2000" kern="1200" dirty="0"/>
        </a:p>
      </dsp:txBody>
      <dsp:txXfrm>
        <a:off x="0" y="566"/>
        <a:ext cx="5913437" cy="927191"/>
      </dsp:txXfrm>
    </dsp:sp>
    <dsp:sp modelId="{2928A981-E823-4CB9-8CE2-96C5A7A419F1}">
      <dsp:nvSpPr>
        <dsp:cNvPr id="0" name=""/>
        <dsp:cNvSpPr/>
      </dsp:nvSpPr>
      <dsp:spPr>
        <a:xfrm>
          <a:off x="0" y="927757"/>
          <a:ext cx="5913437" cy="0"/>
        </a:xfrm>
        <a:prstGeom prst="line">
          <a:avLst/>
        </a:prstGeom>
        <a:solidFill>
          <a:schemeClr val="accent6">
            <a:shade val="80000"/>
            <a:hueOff val="28689"/>
            <a:satOff val="-900"/>
            <a:lumOff val="6177"/>
            <a:alphaOff val="0"/>
          </a:schemeClr>
        </a:solidFill>
        <a:ln w="15875" cap="flat" cmpd="sng" algn="ctr">
          <a:solidFill>
            <a:schemeClr val="accent6">
              <a:shade val="80000"/>
              <a:hueOff val="28689"/>
              <a:satOff val="-900"/>
              <a:lumOff val="6177"/>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53A2837B-BA19-498D-88B3-79744E153F35}">
      <dsp:nvSpPr>
        <dsp:cNvPr id="0" name=""/>
        <dsp:cNvSpPr/>
      </dsp:nvSpPr>
      <dsp:spPr>
        <a:xfrm>
          <a:off x="0" y="927757"/>
          <a:ext cx="5913437" cy="927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u="sng" kern="1200">
              <a:hlinkClick xmlns:r="http://schemas.openxmlformats.org/officeDocument/2006/relationships" r:id="rId2"/>
            </a:rPr>
            <a:t>https://www.brookings.edu/research/more-cops/</a:t>
          </a:r>
          <a:endParaRPr lang="en-US" sz="2000" kern="1200"/>
        </a:p>
      </dsp:txBody>
      <dsp:txXfrm>
        <a:off x="0" y="927757"/>
        <a:ext cx="5913437" cy="927191"/>
      </dsp:txXfrm>
    </dsp:sp>
    <dsp:sp modelId="{953EDE5F-612C-4785-A21B-CBE151C0BA13}">
      <dsp:nvSpPr>
        <dsp:cNvPr id="0" name=""/>
        <dsp:cNvSpPr/>
      </dsp:nvSpPr>
      <dsp:spPr>
        <a:xfrm>
          <a:off x="0" y="1854948"/>
          <a:ext cx="5913437" cy="0"/>
        </a:xfrm>
        <a:prstGeom prst="line">
          <a:avLst/>
        </a:prstGeom>
        <a:solidFill>
          <a:schemeClr val="accent6">
            <a:shade val="80000"/>
            <a:hueOff val="57377"/>
            <a:satOff val="-1799"/>
            <a:lumOff val="12355"/>
            <a:alphaOff val="0"/>
          </a:schemeClr>
        </a:solidFill>
        <a:ln w="15875" cap="flat" cmpd="sng" algn="ctr">
          <a:solidFill>
            <a:schemeClr val="accent6">
              <a:shade val="80000"/>
              <a:hueOff val="57377"/>
              <a:satOff val="-1799"/>
              <a:lumOff val="12355"/>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F4054920-54B3-4F38-AAE8-00AD7845CA6E}">
      <dsp:nvSpPr>
        <dsp:cNvPr id="0" name=""/>
        <dsp:cNvSpPr/>
      </dsp:nvSpPr>
      <dsp:spPr>
        <a:xfrm>
          <a:off x="0" y="1854948"/>
          <a:ext cx="5913437" cy="927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u="sng" kern="1200">
              <a:hlinkClick xmlns:r="http://schemas.openxmlformats.org/officeDocument/2006/relationships" r:id="rId3"/>
            </a:rPr>
            <a:t>https://all4ed.org/press/crime-rates-linked-to-educational-attainment-new-alliance-report-finds/</a:t>
          </a:r>
          <a:endParaRPr lang="en-US" sz="2000" kern="1200"/>
        </a:p>
      </dsp:txBody>
      <dsp:txXfrm>
        <a:off x="0" y="1854948"/>
        <a:ext cx="5913437" cy="927191"/>
      </dsp:txXfrm>
    </dsp:sp>
    <dsp:sp modelId="{4F2F7A43-B665-47BC-B5F8-093E145DAB6C}">
      <dsp:nvSpPr>
        <dsp:cNvPr id="0" name=""/>
        <dsp:cNvSpPr/>
      </dsp:nvSpPr>
      <dsp:spPr>
        <a:xfrm>
          <a:off x="0" y="2782139"/>
          <a:ext cx="5913437" cy="0"/>
        </a:xfrm>
        <a:prstGeom prst="line">
          <a:avLst/>
        </a:prstGeom>
        <a:solidFill>
          <a:schemeClr val="accent6">
            <a:shade val="80000"/>
            <a:hueOff val="86066"/>
            <a:satOff val="-2699"/>
            <a:lumOff val="18532"/>
            <a:alphaOff val="0"/>
          </a:schemeClr>
        </a:solidFill>
        <a:ln w="15875" cap="flat" cmpd="sng" algn="ctr">
          <a:solidFill>
            <a:schemeClr val="accent6">
              <a:shade val="80000"/>
              <a:hueOff val="86066"/>
              <a:satOff val="-2699"/>
              <a:lumOff val="18532"/>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BE8ABE9C-8AAB-4D43-9D87-48C0700BF724}">
      <dsp:nvSpPr>
        <dsp:cNvPr id="0" name=""/>
        <dsp:cNvSpPr/>
      </dsp:nvSpPr>
      <dsp:spPr>
        <a:xfrm>
          <a:off x="0" y="2782139"/>
          <a:ext cx="5913437" cy="927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u="sng" kern="1200">
              <a:hlinkClick xmlns:r="http://schemas.openxmlformats.org/officeDocument/2006/relationships" r:id="rId4"/>
            </a:rPr>
            <a:t>https://www.hackerearth.com/practice/machine-learning/linear-regression/multivariate-linear-regression-1/tutorial/</a:t>
          </a:r>
          <a:endParaRPr lang="en-US" sz="2000" kern="1200"/>
        </a:p>
      </dsp:txBody>
      <dsp:txXfrm>
        <a:off x="0" y="2782139"/>
        <a:ext cx="5913437" cy="927191"/>
      </dsp:txXfrm>
    </dsp:sp>
    <dsp:sp modelId="{3147BFE1-8615-4136-8B0B-1F0C3D07B67F}">
      <dsp:nvSpPr>
        <dsp:cNvPr id="0" name=""/>
        <dsp:cNvSpPr/>
      </dsp:nvSpPr>
      <dsp:spPr>
        <a:xfrm>
          <a:off x="0" y="3709330"/>
          <a:ext cx="5913437" cy="0"/>
        </a:xfrm>
        <a:prstGeom prst="line">
          <a:avLst/>
        </a:prstGeom>
        <a:solidFill>
          <a:schemeClr val="accent6">
            <a:shade val="80000"/>
            <a:hueOff val="114755"/>
            <a:satOff val="-3598"/>
            <a:lumOff val="24709"/>
            <a:alphaOff val="0"/>
          </a:schemeClr>
        </a:solidFill>
        <a:ln w="15875" cap="flat" cmpd="sng" algn="ctr">
          <a:solidFill>
            <a:schemeClr val="accent6">
              <a:shade val="80000"/>
              <a:hueOff val="114755"/>
              <a:satOff val="-3598"/>
              <a:lumOff val="24709"/>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9012AE98-75DE-493A-B35C-BD8B27E295D2}">
      <dsp:nvSpPr>
        <dsp:cNvPr id="0" name=""/>
        <dsp:cNvSpPr/>
      </dsp:nvSpPr>
      <dsp:spPr>
        <a:xfrm>
          <a:off x="0" y="3709330"/>
          <a:ext cx="5913437" cy="927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u="sng" kern="1200" dirty="0">
              <a:hlinkClick xmlns:r="http://schemas.openxmlformats.org/officeDocument/2006/relationships" r:id="rId5"/>
            </a:rPr>
            <a:t>http://ptl.sys.virginia.edu/ptl/sites/default/files/Area-Specific%20Crime%20Prediction%20Models.pdf</a:t>
          </a:r>
          <a:endParaRPr lang="en-US" sz="2000" u="sng" kern="1200" dirty="0"/>
        </a:p>
        <a:p>
          <a:pPr marL="0" lvl="0" indent="0" algn="l" defTabSz="889000">
            <a:lnSpc>
              <a:spcPct val="90000"/>
            </a:lnSpc>
            <a:spcBef>
              <a:spcPct val="0"/>
            </a:spcBef>
            <a:spcAft>
              <a:spcPct val="35000"/>
            </a:spcAft>
            <a:buNone/>
          </a:pPr>
          <a:endParaRPr lang="en-US" sz="2000" kern="1200" dirty="0"/>
        </a:p>
      </dsp:txBody>
      <dsp:txXfrm>
        <a:off x="0" y="3709330"/>
        <a:ext cx="5913437" cy="92719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12/7/2017</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12/7/2017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12/7/2017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12/7/2017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12/7/2017</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12/7/2017</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youtu.be/xoYjWkFxpxg"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youtu.be/xoYjWkFxpxg"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5F9E98A-4FF4-43D6-9C48-6DF0E7F2D27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07A636-DC99-4588-80C4-9E069B97C3F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pic>
        <p:nvPicPr>
          <p:cNvPr id="12" name="Picture 11">
            <a:extLst>
              <a:ext uri="{FF2B5EF4-FFF2-40B4-BE49-F238E27FC236}">
                <a16:creationId xmlns:a16="http://schemas.microsoft.com/office/drawing/2014/main" id="{D4ED6A5F-3B06-48C5-850F-8045C4DF69AE}"/>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C9A60B9D-8DAC-4DA9-88DE-9911621A2B96}"/>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F2BAA51-3181-4303-929A-FCD9C33F890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7685" y="1328764"/>
            <a:ext cx="0" cy="346682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ctrTitle"/>
          </p:nvPr>
        </p:nvSpPr>
        <p:spPr>
          <a:xfrm>
            <a:off x="960933" y="960241"/>
            <a:ext cx="6849699" cy="4203872"/>
          </a:xfrm>
        </p:spPr>
        <p:txBody>
          <a:bodyPr anchor="ctr">
            <a:normAutofit/>
          </a:bodyPr>
          <a:lstStyle/>
          <a:p>
            <a:pPr algn="r"/>
            <a:r>
              <a:rPr lang="en-US" sz="5400" dirty="0"/>
              <a:t>CRIME RATE Predictor</a:t>
            </a:r>
          </a:p>
        </p:txBody>
      </p:sp>
      <p:sp>
        <p:nvSpPr>
          <p:cNvPr id="3" name="Subtitle 2"/>
          <p:cNvSpPr>
            <a:spLocks noGrp="1"/>
          </p:cNvSpPr>
          <p:nvPr>
            <p:ph type="subTitle" idx="1"/>
          </p:nvPr>
        </p:nvSpPr>
        <p:spPr>
          <a:xfrm>
            <a:off x="8453071" y="964028"/>
            <a:ext cx="2770873" cy="4196299"/>
          </a:xfrm>
        </p:spPr>
        <p:txBody>
          <a:bodyPr anchor="ctr">
            <a:normAutofit/>
          </a:bodyPr>
          <a:lstStyle/>
          <a:p>
            <a:r>
              <a:rPr lang="en-US" dirty="0"/>
              <a:t>				 </a:t>
            </a:r>
            <a:r>
              <a:rPr lang="en-US" dirty="0" err="1"/>
              <a:t>Aishvwarya</a:t>
            </a:r>
            <a:r>
              <a:rPr lang="en-US" dirty="0"/>
              <a:t> Iyer </a:t>
            </a:r>
          </a:p>
          <a:p>
            <a:r>
              <a:rPr lang="en-US" dirty="0"/>
              <a:t>(16227781)			</a:t>
            </a:r>
          </a:p>
          <a:p>
            <a:r>
              <a:rPr lang="en-US" dirty="0"/>
              <a:t>	&amp;</a:t>
            </a:r>
          </a:p>
          <a:p>
            <a:endParaRPr lang="en-US" dirty="0"/>
          </a:p>
          <a:p>
            <a:r>
              <a:rPr lang="en-US" dirty="0"/>
              <a:t>Gayathree Iyer</a:t>
            </a:r>
          </a:p>
          <a:p>
            <a:r>
              <a:rPr lang="en-US" dirty="0"/>
              <a:t>(16227784)</a:t>
            </a:r>
          </a:p>
        </p:txBody>
      </p:sp>
    </p:spTree>
    <p:extLst>
      <p:ext uri="{BB962C8B-B14F-4D97-AF65-F5344CB8AC3E}">
        <p14:creationId xmlns:p14="http://schemas.microsoft.com/office/powerpoint/2010/main" val="199910164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EC65442-F244-409C-BF44-C5D6472E810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199"/>
            <a:ext cx="0" cy="429768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249961" y="1600199"/>
            <a:ext cx="3173482" cy="4297680"/>
          </a:xfrm>
        </p:spPr>
        <p:txBody>
          <a:bodyPr anchor="ctr">
            <a:normAutofit/>
          </a:bodyPr>
          <a:lstStyle/>
          <a:p>
            <a:r>
              <a:rPr lang="en-US" dirty="0"/>
              <a:t>Predicting age group and educational attainments</a:t>
            </a:r>
          </a:p>
        </p:txBody>
      </p:sp>
      <p:sp>
        <p:nvSpPr>
          <p:cNvPr id="3" name="Content Placeholder 2"/>
          <p:cNvSpPr>
            <a:spLocks noGrp="1"/>
          </p:cNvSpPr>
          <p:nvPr>
            <p:ph idx="1"/>
          </p:nvPr>
        </p:nvSpPr>
        <p:spPr>
          <a:xfrm>
            <a:off x="4885151" y="116114"/>
            <a:ext cx="7074620" cy="6633029"/>
          </a:xfrm>
        </p:spPr>
        <p:txBody>
          <a:bodyPr anchor="ctr">
            <a:normAutofit/>
          </a:bodyPr>
          <a:lstStyle/>
          <a:p>
            <a:pPr>
              <a:lnSpc>
                <a:spcPct val="110000"/>
              </a:lnSpc>
            </a:pPr>
            <a:r>
              <a:rPr lang="en-US" sz="1600" dirty="0"/>
              <a:t>Here, we predict the </a:t>
            </a:r>
            <a:r>
              <a:rPr lang="en-US" sz="1600" i="1" u="sng" dirty="0"/>
              <a:t>age group and educational attainments</a:t>
            </a:r>
            <a:r>
              <a:rPr lang="en-US" sz="1600" dirty="0"/>
              <a:t> of the person committing the crime using:</a:t>
            </a:r>
          </a:p>
          <a:p>
            <a:pPr>
              <a:lnSpc>
                <a:spcPct val="110000"/>
              </a:lnSpc>
            </a:pPr>
            <a:r>
              <a:rPr lang="en-US" sz="1600" dirty="0"/>
              <a:t>X1 = Total Overall Reported Crime Rate per 1 Million Residents</a:t>
            </a:r>
          </a:p>
          <a:p>
            <a:pPr>
              <a:lnSpc>
                <a:spcPct val="110000"/>
              </a:lnSpc>
            </a:pPr>
            <a:r>
              <a:rPr lang="en-US" sz="1600" dirty="0"/>
              <a:t>X2 = Reported Violent Crime Rate per 100,000 Residents</a:t>
            </a:r>
          </a:p>
          <a:p>
            <a:pPr>
              <a:lnSpc>
                <a:spcPct val="110000"/>
              </a:lnSpc>
            </a:pPr>
            <a:r>
              <a:rPr lang="en-US" sz="1600" dirty="0"/>
              <a:t>X3 = Annual Police Funding in Dollars per Resident</a:t>
            </a:r>
          </a:p>
          <a:p>
            <a:pPr>
              <a:lnSpc>
                <a:spcPct val="110000"/>
              </a:lnSpc>
            </a:pPr>
            <a:r>
              <a:rPr lang="en-US" sz="1600" dirty="0"/>
              <a:t>X8 = States</a:t>
            </a:r>
          </a:p>
          <a:p>
            <a:pPr marL="0" lvl="0" indent="0">
              <a:lnSpc>
                <a:spcPct val="110000"/>
              </a:lnSpc>
              <a:buNone/>
            </a:pPr>
            <a:endParaRPr lang="en-US" sz="1600" dirty="0"/>
          </a:p>
          <a:p>
            <a:pPr marL="0" lvl="0" indent="0">
              <a:lnSpc>
                <a:spcPct val="110000"/>
              </a:lnSpc>
              <a:buNone/>
            </a:pPr>
            <a:r>
              <a:rPr lang="en-US" sz="1600" dirty="0"/>
              <a:t>According to Alliance report findings, there is an indirect correlation between educational attainment and arrest rates. </a:t>
            </a:r>
          </a:p>
          <a:p>
            <a:pPr lvl="0">
              <a:lnSpc>
                <a:spcPct val="110000"/>
              </a:lnSpc>
            </a:pPr>
            <a:r>
              <a:rPr lang="en-US" sz="1600" dirty="0"/>
              <a:t>According to the most recent data from the U.S. Bureau of Justice, 56 percent of federal inmates, 67 percent of inmates in state prisons, and 69 percent of inmates in local jails did not complete high school. </a:t>
            </a:r>
          </a:p>
          <a:p>
            <a:pPr lvl="0">
              <a:lnSpc>
                <a:spcPct val="110000"/>
              </a:lnSpc>
            </a:pPr>
            <a:r>
              <a:rPr lang="en-US" sz="1600" dirty="0"/>
              <a:t>Plus, when examining total crime savings, the report also forecasts the number of individual crimes that could be avoided by expanding the high school graduation rate by 5 percent, and finds that such an increase would decrease overall annual incidences of larceny by more than 37k; assault by nearly 60k; burglaries by more than 17k and motor vehicle theft by more than 31k. It would also avert nearly 1,300 murders and more than 1,500 robberies.</a:t>
            </a:r>
          </a:p>
          <a:p>
            <a:pPr>
              <a:lnSpc>
                <a:spcPct val="110000"/>
              </a:lnSpc>
            </a:pPr>
            <a:r>
              <a:rPr lang="en-US" sz="1600" dirty="0">
                <a:hlinkClick r:id="rId2"/>
              </a:rPr>
              <a:t>https://youtu.be/xoYjWkFxpxg</a:t>
            </a:r>
            <a:endParaRPr lang="en-US" sz="1600" dirty="0"/>
          </a:p>
        </p:txBody>
      </p:sp>
    </p:spTree>
    <p:extLst>
      <p:ext uri="{BB962C8B-B14F-4D97-AF65-F5344CB8AC3E}">
        <p14:creationId xmlns:p14="http://schemas.microsoft.com/office/powerpoint/2010/main" val="4066465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loud Project Video">
            <a:hlinkClick r:id="" action="ppaction://media"/>
            <a:extLst>
              <a:ext uri="{FF2B5EF4-FFF2-40B4-BE49-F238E27FC236}">
                <a16:creationId xmlns:a16="http://schemas.microsoft.com/office/drawing/2014/main" id="{40CEEEB5-D0C3-482E-8D75-6E9A5FC54DE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 y="1"/>
            <a:ext cx="12192001" cy="6858000"/>
          </a:xfrm>
        </p:spPr>
      </p:pic>
    </p:spTree>
    <p:extLst>
      <p:ext uri="{BB962C8B-B14F-4D97-AF65-F5344CB8AC3E}">
        <p14:creationId xmlns:p14="http://schemas.microsoft.com/office/powerpoint/2010/main" val="3959600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2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ABCAE3-64FC-4149-819F-2C181282415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012FDCFE-9AD2-4D8A-8CBF-B3AA37EBF6DD}"/>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FBD463FC-4CA8-4FF4-85A3-AF9F4B98D21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ECF35C3-8B44-4F4B-BD25-4C01823DB22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7" name="Rectangle 16">
            <a:extLst>
              <a:ext uri="{FF2B5EF4-FFF2-40B4-BE49-F238E27FC236}">
                <a16:creationId xmlns:a16="http://schemas.microsoft.com/office/drawing/2014/main" id="{2FA7AD0A-1871-4DF8-9235-F49D0513B9C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6B04CFB-FAE5-47DD-9B3E-4E9BA7A89CC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21" name="Picture 20">
            <a:extLst>
              <a:ext uri="{FF2B5EF4-FFF2-40B4-BE49-F238E27FC236}">
                <a16:creationId xmlns:a16="http://schemas.microsoft.com/office/drawing/2014/main" id="{16EFE474-4FE0-4E8F-8F09-5ED2C9E76A84}"/>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3" name="Straight Connector 22">
            <a:extLst>
              <a:ext uri="{FF2B5EF4-FFF2-40B4-BE49-F238E27FC236}">
                <a16:creationId xmlns:a16="http://schemas.microsoft.com/office/drawing/2014/main" id="{CF8B8C81-54DC-4AF5-B682-3A2C70A6B55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E8ACF89C-CFC3-4D68-B3C4-2BEFB7BBE5F7}"/>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26" name="Rectangle 25">
              <a:extLst>
                <a:ext uri="{FF2B5EF4-FFF2-40B4-BE49-F238E27FC236}">
                  <a16:creationId xmlns:a16="http://schemas.microsoft.com/office/drawing/2014/main" id="{3B770B7D-3C5C-4682-8DF0-20783592F3B6}"/>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6893E11-7EC1-4EB6-A2A8-0B693F8FE576}"/>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622F7FD7-8884-4FD5-95AB-0B5C6033AD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EE68D41B-9286-479F-9AB7-678C8E348D7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Content Placeholder 3" descr="C:\Users\Gayathree\AppData\Local\Microsoft\Windows\INetCache\Content.Word\datastudio_result1.png">
            <a:extLst>
              <a:ext uri="{FF2B5EF4-FFF2-40B4-BE49-F238E27FC236}">
                <a16:creationId xmlns:a16="http://schemas.microsoft.com/office/drawing/2014/main" id="{F2365929-E227-42F9-B9D8-5E29EE82A848}"/>
              </a:ext>
            </a:extLst>
          </p:cNvPr>
          <p:cNvPicPr>
            <a:picLocks noGrp="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4455184" y="966535"/>
            <a:ext cx="6599668" cy="4135338"/>
          </a:xfrm>
          <a:prstGeom prst="rect">
            <a:avLst/>
          </a:prstGeom>
          <a:noFill/>
        </p:spPr>
      </p:pic>
      <p:sp>
        <p:nvSpPr>
          <p:cNvPr id="2" name="Title 1">
            <a:extLst>
              <a:ext uri="{FF2B5EF4-FFF2-40B4-BE49-F238E27FC236}">
                <a16:creationId xmlns:a16="http://schemas.microsoft.com/office/drawing/2014/main" id="{53691858-EA7C-4856-A193-DAD9B87AAC17}"/>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3600"/>
              <a:t>RESults</a:t>
            </a:r>
          </a:p>
        </p:txBody>
      </p:sp>
    </p:spTree>
    <p:extLst>
      <p:ext uri="{BB962C8B-B14F-4D97-AF65-F5344CB8AC3E}">
        <p14:creationId xmlns:p14="http://schemas.microsoft.com/office/powerpoint/2010/main" val="1337431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CABCAE3-64FC-4149-819F-2C181282415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4" name="Picture 13">
            <a:extLst>
              <a:ext uri="{FF2B5EF4-FFF2-40B4-BE49-F238E27FC236}">
                <a16:creationId xmlns:a16="http://schemas.microsoft.com/office/drawing/2014/main" id="{012FDCFE-9AD2-4D8A-8CBF-B3AA37EBF6DD}"/>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 name="Straight Connector 15">
            <a:extLst>
              <a:ext uri="{FF2B5EF4-FFF2-40B4-BE49-F238E27FC236}">
                <a16:creationId xmlns:a16="http://schemas.microsoft.com/office/drawing/2014/main" id="{FBD463FC-4CA8-4FF4-85A3-AF9F4B98D21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ECF35C3-8B44-4F4B-BD25-4C01823DB22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0" name="Rectangle 19">
            <a:extLst>
              <a:ext uri="{FF2B5EF4-FFF2-40B4-BE49-F238E27FC236}">
                <a16:creationId xmlns:a16="http://schemas.microsoft.com/office/drawing/2014/main" id="{2FA7AD0A-1871-4DF8-9235-F49D0513B9C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6B04CFB-FAE5-47DD-9B3E-4E9BA7A89CC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24" name="Picture 23">
            <a:extLst>
              <a:ext uri="{FF2B5EF4-FFF2-40B4-BE49-F238E27FC236}">
                <a16:creationId xmlns:a16="http://schemas.microsoft.com/office/drawing/2014/main" id="{16EFE474-4FE0-4E8F-8F09-5ED2C9E76A84}"/>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CF8B8C81-54DC-4AF5-B682-3A2C70A6B55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E8ACF89C-CFC3-4D68-B3C4-2BEFB7BBE5F7}"/>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29" name="Rectangle 28">
              <a:extLst>
                <a:ext uri="{FF2B5EF4-FFF2-40B4-BE49-F238E27FC236}">
                  <a16:creationId xmlns:a16="http://schemas.microsoft.com/office/drawing/2014/main" id="{3B770B7D-3C5C-4682-8DF0-20783592F3B6}"/>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6893E11-7EC1-4EB6-A2A8-0B693F8FE576}"/>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2" name="Rectangle 31">
            <a:extLst>
              <a:ext uri="{FF2B5EF4-FFF2-40B4-BE49-F238E27FC236}">
                <a16:creationId xmlns:a16="http://schemas.microsoft.com/office/drawing/2014/main" id="{622F7FD7-8884-4FD5-95AB-0B5C6033AD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Connector 33">
            <a:extLst>
              <a:ext uri="{FF2B5EF4-FFF2-40B4-BE49-F238E27FC236}">
                <a16:creationId xmlns:a16="http://schemas.microsoft.com/office/drawing/2014/main" id="{EE68D41B-9286-479F-9AB7-678C8E348D7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9" name="Content Placeholder 5" descr="C:\Users\Gayathree\AppData\Local\Microsoft\Windows\INetCache\Content.Word\datastudio_result2.png">
            <a:extLst>
              <a:ext uri="{FF2B5EF4-FFF2-40B4-BE49-F238E27FC236}">
                <a16:creationId xmlns:a16="http://schemas.microsoft.com/office/drawing/2014/main" id="{9BC944CC-6A31-44B1-9B64-B94F380639B0}"/>
              </a:ext>
            </a:extLst>
          </p:cNvPr>
          <p:cNvPicPr>
            <a:picLocks noGrp="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4455184" y="976902"/>
            <a:ext cx="6615582" cy="4135339"/>
          </a:xfrm>
          <a:prstGeom prst="rect">
            <a:avLst/>
          </a:prstGeom>
          <a:noFill/>
        </p:spPr>
      </p:pic>
      <p:sp>
        <p:nvSpPr>
          <p:cNvPr id="2" name="Title 1">
            <a:extLst>
              <a:ext uri="{FF2B5EF4-FFF2-40B4-BE49-F238E27FC236}">
                <a16:creationId xmlns:a16="http://schemas.microsoft.com/office/drawing/2014/main" id="{53691858-EA7C-4856-A193-DAD9B87AAC17}"/>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3600"/>
              <a:t>RESults</a:t>
            </a:r>
          </a:p>
        </p:txBody>
      </p:sp>
    </p:spTree>
    <p:extLst>
      <p:ext uri="{BB962C8B-B14F-4D97-AF65-F5344CB8AC3E}">
        <p14:creationId xmlns:p14="http://schemas.microsoft.com/office/powerpoint/2010/main" val="837182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EC65442-F244-409C-BF44-C5D6472E810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199"/>
            <a:ext cx="0" cy="429768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249961" y="1600199"/>
            <a:ext cx="3173482" cy="4297680"/>
          </a:xfrm>
        </p:spPr>
        <p:txBody>
          <a:bodyPr anchor="ctr">
            <a:normAutofit/>
          </a:bodyPr>
          <a:lstStyle/>
          <a:p>
            <a:r>
              <a:rPr lang="en-US" dirty="0"/>
              <a:t>Problems Faced</a:t>
            </a:r>
            <a:br>
              <a:rPr lang="en-US" dirty="0"/>
            </a:br>
            <a:br>
              <a:rPr lang="en-US" dirty="0"/>
            </a:br>
            <a:r>
              <a:rPr lang="en-US" dirty="0"/>
              <a:t>   &amp;</a:t>
            </a:r>
            <a:br>
              <a:rPr lang="en-US" dirty="0"/>
            </a:br>
            <a:br>
              <a:rPr lang="en-US" dirty="0"/>
            </a:br>
            <a:r>
              <a:rPr lang="en-US" dirty="0"/>
              <a:t>Solutions</a:t>
            </a:r>
          </a:p>
        </p:txBody>
      </p:sp>
      <p:sp>
        <p:nvSpPr>
          <p:cNvPr id="3" name="Content Placeholder 2"/>
          <p:cNvSpPr>
            <a:spLocks noGrp="1"/>
          </p:cNvSpPr>
          <p:nvPr>
            <p:ph idx="1"/>
          </p:nvPr>
        </p:nvSpPr>
        <p:spPr>
          <a:xfrm>
            <a:off x="4885151" y="1600198"/>
            <a:ext cx="6206919" cy="4336775"/>
          </a:xfrm>
        </p:spPr>
        <p:txBody>
          <a:bodyPr anchor="ctr">
            <a:normAutofit fontScale="92500" lnSpcReduction="20000"/>
          </a:bodyPr>
          <a:lstStyle/>
          <a:p>
            <a:pPr>
              <a:lnSpc>
                <a:spcPct val="110000"/>
              </a:lnSpc>
            </a:pPr>
            <a:r>
              <a:rPr lang="en-US" dirty="0"/>
              <a:t>Our first encounter with Google Cloud Platform. </a:t>
            </a:r>
          </a:p>
          <a:p>
            <a:pPr lvl="1">
              <a:lnSpc>
                <a:spcPct val="110000"/>
              </a:lnSpc>
              <a:buFont typeface="Wingdings" panose="05000000000000000000" pitchFamily="2" charset="2"/>
              <a:buChar char="Ø"/>
            </a:pPr>
            <a:r>
              <a:rPr lang="en-US" sz="2000" dirty="0"/>
              <a:t>We looked into various internet sources to understand and start working with Google Cloud Platform. </a:t>
            </a:r>
          </a:p>
          <a:p>
            <a:pPr>
              <a:lnSpc>
                <a:spcPct val="110000"/>
              </a:lnSpc>
            </a:pPr>
            <a:r>
              <a:rPr lang="en-US" dirty="0"/>
              <a:t>Retrieving Crime data for all the required regions. </a:t>
            </a:r>
          </a:p>
          <a:p>
            <a:pPr lvl="1">
              <a:lnSpc>
                <a:spcPct val="110000"/>
              </a:lnSpc>
              <a:buFont typeface="Wingdings" panose="05000000000000000000" pitchFamily="2" charset="2"/>
              <a:buChar char="Ø"/>
            </a:pPr>
            <a:r>
              <a:rPr lang="en-US" sz="2000" dirty="0"/>
              <a:t>We wanted to consider educational background, police funding and age group as factors of crime in any location. Retrieving such a data set was difficult for most of the cities. We finally, retrieved crime data set for 50 cities in the states mentioned above.</a:t>
            </a:r>
          </a:p>
          <a:p>
            <a:pPr marL="0" indent="0">
              <a:lnSpc>
                <a:spcPct val="110000"/>
              </a:lnSpc>
              <a:buNone/>
            </a:pPr>
            <a:r>
              <a:rPr lang="en-US" dirty="0"/>
              <a:t> </a:t>
            </a:r>
          </a:p>
          <a:p>
            <a:pPr>
              <a:lnSpc>
                <a:spcPct val="110000"/>
              </a:lnSpc>
            </a:pPr>
            <a:endParaRPr lang="en-US" sz="1500" dirty="0">
              <a:hlinkClick r:id="rId2"/>
            </a:endParaRPr>
          </a:p>
          <a:p>
            <a:pPr>
              <a:lnSpc>
                <a:spcPct val="110000"/>
              </a:lnSpc>
            </a:pPr>
            <a:r>
              <a:rPr lang="en-US" sz="1500" dirty="0">
                <a:hlinkClick r:id="rId2"/>
              </a:rPr>
              <a:t>https://youtu.be/xoYjWkFxpxg</a:t>
            </a:r>
            <a:endParaRPr lang="en-US" sz="1500" dirty="0"/>
          </a:p>
        </p:txBody>
      </p:sp>
    </p:spTree>
    <p:extLst>
      <p:ext uri="{BB962C8B-B14F-4D97-AF65-F5344CB8AC3E}">
        <p14:creationId xmlns:p14="http://schemas.microsoft.com/office/powerpoint/2010/main" val="25750785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9C51009-A09A-4689-8E6C-F8FC99E6A84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9EC65442-F244-409C-BF44-C5D6472E810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199"/>
            <a:ext cx="0" cy="429768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BDE25C77-20E3-4BFD-97E6-F05CB3136A2B}"/>
              </a:ext>
            </a:extLst>
          </p:cNvPr>
          <p:cNvSpPr>
            <a:spLocks noGrp="1"/>
          </p:cNvSpPr>
          <p:nvPr>
            <p:ph type="title"/>
          </p:nvPr>
        </p:nvSpPr>
        <p:spPr>
          <a:xfrm>
            <a:off x="1249961" y="1600199"/>
            <a:ext cx="3173482" cy="4297680"/>
          </a:xfrm>
        </p:spPr>
        <p:txBody>
          <a:bodyPr anchor="ctr">
            <a:normAutofit/>
          </a:bodyPr>
          <a:lstStyle/>
          <a:p>
            <a:r>
              <a:rPr lang="en-US" dirty="0"/>
              <a:t>Future scope</a:t>
            </a:r>
          </a:p>
        </p:txBody>
      </p:sp>
      <p:sp>
        <p:nvSpPr>
          <p:cNvPr id="13" name="Content Placeholder 2">
            <a:extLst>
              <a:ext uri="{FF2B5EF4-FFF2-40B4-BE49-F238E27FC236}">
                <a16:creationId xmlns:a16="http://schemas.microsoft.com/office/drawing/2014/main" id="{24FD76FB-ACE3-4642-84A8-EF04E7FF8A10}"/>
              </a:ext>
            </a:extLst>
          </p:cNvPr>
          <p:cNvSpPr>
            <a:spLocks noGrp="1"/>
          </p:cNvSpPr>
          <p:nvPr>
            <p:ph idx="1"/>
          </p:nvPr>
        </p:nvSpPr>
        <p:spPr>
          <a:xfrm>
            <a:off x="4885151" y="1600199"/>
            <a:ext cx="6169703" cy="4297680"/>
          </a:xfrm>
        </p:spPr>
        <p:txBody>
          <a:bodyPr anchor="ctr">
            <a:normAutofit/>
          </a:bodyPr>
          <a:lstStyle/>
          <a:p>
            <a:pPr>
              <a:lnSpc>
                <a:spcPct val="110000"/>
              </a:lnSpc>
            </a:pPr>
            <a:r>
              <a:rPr lang="en-US" sz="2400" dirty="0"/>
              <a:t>To consider more factors like economic background, personal conflicts etc.</a:t>
            </a:r>
          </a:p>
          <a:p>
            <a:pPr>
              <a:lnSpc>
                <a:spcPct val="110000"/>
              </a:lnSpc>
            </a:pPr>
            <a:r>
              <a:rPr lang="en-US" sz="2400" dirty="0"/>
              <a:t>To predict the crime rate in more cities. </a:t>
            </a:r>
          </a:p>
        </p:txBody>
      </p:sp>
    </p:spTree>
    <p:extLst>
      <p:ext uri="{BB962C8B-B14F-4D97-AF65-F5344CB8AC3E}">
        <p14:creationId xmlns:p14="http://schemas.microsoft.com/office/powerpoint/2010/main" val="21443093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D32A60-013B-47A8-8833-D2424080917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E27932B-B694-4C4C-90D7-A0333A7C587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4" name="Picture 13" descr="A picture containing indoor, furniture&#10;&#10;Description generated with high confidence">
            <a:extLst>
              <a:ext uri="{FF2B5EF4-FFF2-40B4-BE49-F238E27FC236}">
                <a16:creationId xmlns:a16="http://schemas.microsoft.com/office/drawing/2014/main" id="{DF63C9AD-AE6E-4512-8171-91612E84CCFB}"/>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 name="Straight Connector 15">
            <a:extLst>
              <a:ext uri="{FF2B5EF4-FFF2-40B4-BE49-F238E27FC236}">
                <a16:creationId xmlns:a16="http://schemas.microsoft.com/office/drawing/2014/main" id="{FE1A49CE-B63D-457A-A180-1C883E1A63D2}"/>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EBB0476-5CF0-4F44-8D68-5D42D7AEE43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0" name="Title 1">
            <a:extLst>
              <a:ext uri="{FF2B5EF4-FFF2-40B4-BE49-F238E27FC236}">
                <a16:creationId xmlns:a16="http://schemas.microsoft.com/office/drawing/2014/main" id="{A9DA474E-6B91-4200-840F-0257B2358A75}"/>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sp>
        <p:nvSpPr>
          <p:cNvPr id="2" name="Title 1"/>
          <p:cNvSpPr>
            <a:spLocks noGrp="1"/>
          </p:cNvSpPr>
          <p:nvPr>
            <p:ph type="title"/>
          </p:nvPr>
        </p:nvSpPr>
        <p:spPr>
          <a:xfrm>
            <a:off x="1451579" y="2303047"/>
            <a:ext cx="3272093" cy="2674198"/>
          </a:xfrm>
        </p:spPr>
        <p:txBody>
          <a:bodyPr anchor="t">
            <a:normAutofit/>
          </a:bodyPr>
          <a:lstStyle/>
          <a:p>
            <a:r>
              <a:rPr lang="en-US" dirty="0"/>
              <a:t>References</a:t>
            </a:r>
            <a:endParaRPr lang="en-US"/>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2188887115"/>
              </p:ext>
            </p:extLst>
          </p:nvPr>
        </p:nvGraphicFramePr>
        <p:xfrm>
          <a:off x="5141913" y="803275"/>
          <a:ext cx="5913437" cy="4637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4679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9" name="Rectangle 6">
            <a:extLst>
              <a:ext uri="{FF2B5EF4-FFF2-40B4-BE49-F238E27FC236}">
                <a16:creationId xmlns:a16="http://schemas.microsoft.com/office/drawing/2014/main" id="{23522FE7-5A29-4EF6-B1EF-2CA55748A77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30" name="Picture 8" descr="A picture containing indoor, furniture&#10;&#10;Description generated with high confidence">
            <a:extLst>
              <a:ext uri="{FF2B5EF4-FFF2-40B4-BE49-F238E27FC236}">
                <a16:creationId xmlns:a16="http://schemas.microsoft.com/office/drawing/2014/main" id="{C2192E09-EBC7-416C-B887-DFF915D7F43D}"/>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1" name="Straight Connector 10">
            <a:extLst>
              <a:ext uri="{FF2B5EF4-FFF2-40B4-BE49-F238E27FC236}">
                <a16:creationId xmlns:a16="http://schemas.microsoft.com/office/drawing/2014/main" id="{2924498D-E084-44BE-A196-CFCE3556435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2">
            <a:extLst>
              <a:ext uri="{FF2B5EF4-FFF2-40B4-BE49-F238E27FC236}">
                <a16:creationId xmlns:a16="http://schemas.microsoft.com/office/drawing/2014/main" id="{3BBC7667-C352-4842-9AFD-E5C16AD002F4}"/>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33" name="Rectangle 14">
            <a:extLst>
              <a:ext uri="{FF2B5EF4-FFF2-40B4-BE49-F238E27FC236}">
                <a16:creationId xmlns:a16="http://schemas.microsoft.com/office/drawing/2014/main" id="{B5F9E98A-4FF4-43D6-9C48-6DF0E7F2D27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16">
            <a:extLst>
              <a:ext uri="{FF2B5EF4-FFF2-40B4-BE49-F238E27FC236}">
                <a16:creationId xmlns:a16="http://schemas.microsoft.com/office/drawing/2014/main" id="{D207A636-DC99-4588-80C4-9E069B97C3F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pic>
        <p:nvPicPr>
          <p:cNvPr id="35" name="Picture 18" descr="A picture containing indoor, furniture&#10;&#10;Description generated with high confidence">
            <a:extLst>
              <a:ext uri="{FF2B5EF4-FFF2-40B4-BE49-F238E27FC236}">
                <a16:creationId xmlns:a16="http://schemas.microsoft.com/office/drawing/2014/main" id="{D4ED6A5F-3B06-48C5-850F-8045C4DF69AE}"/>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1" name="Straight Connector 20">
            <a:extLst>
              <a:ext uri="{FF2B5EF4-FFF2-40B4-BE49-F238E27FC236}">
                <a16:creationId xmlns:a16="http://schemas.microsoft.com/office/drawing/2014/main" id="{C9A60B9D-8DAC-4DA9-88DE-9911621A2B96}"/>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22">
            <a:extLst>
              <a:ext uri="{FF2B5EF4-FFF2-40B4-BE49-F238E27FC236}">
                <a16:creationId xmlns:a16="http://schemas.microsoft.com/office/drawing/2014/main" id="{0F2BAA51-3181-4303-929A-FCD9C33F890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7685" y="1328764"/>
            <a:ext cx="0" cy="346682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960933" y="960241"/>
            <a:ext cx="6849699" cy="4203872"/>
          </a:xfrm>
        </p:spPr>
        <p:txBody>
          <a:bodyPr vert="horz" lIns="91440" tIns="45720" rIns="91440" bIns="0" rtlCol="0" anchor="ctr">
            <a:normAutofit/>
          </a:bodyPr>
          <a:lstStyle/>
          <a:p>
            <a:pPr algn="r"/>
            <a:r>
              <a:rPr lang="en-US" sz="5400"/>
              <a:t>Thank you !!!</a:t>
            </a:r>
          </a:p>
        </p:txBody>
      </p:sp>
    </p:spTree>
    <p:extLst>
      <p:ext uri="{BB962C8B-B14F-4D97-AF65-F5344CB8AC3E}">
        <p14:creationId xmlns:p14="http://schemas.microsoft.com/office/powerpoint/2010/main" val="326321879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EC65442-F244-409C-BF44-C5D6472E810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199"/>
            <a:ext cx="0" cy="429768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249961" y="1600199"/>
            <a:ext cx="3173482" cy="4297680"/>
          </a:xfrm>
        </p:spPr>
        <p:txBody>
          <a:bodyPr anchor="ctr">
            <a:normAutofit/>
          </a:bodyPr>
          <a:lstStyle/>
          <a:p>
            <a:r>
              <a:rPr lang="en-US" dirty="0"/>
              <a:t>What is the need of predicting crime rate in USA ??</a:t>
            </a:r>
            <a:br>
              <a:rPr lang="en-US" dirty="0"/>
            </a:br>
            <a:br>
              <a:rPr lang="en-US" dirty="0"/>
            </a:br>
            <a:r>
              <a:rPr lang="en-US" b="1" dirty="0"/>
              <a:t>Motivation</a:t>
            </a:r>
          </a:p>
        </p:txBody>
      </p:sp>
      <p:sp>
        <p:nvSpPr>
          <p:cNvPr id="3" name="Content Placeholder 2"/>
          <p:cNvSpPr>
            <a:spLocks noGrp="1"/>
          </p:cNvSpPr>
          <p:nvPr>
            <p:ph idx="1"/>
          </p:nvPr>
        </p:nvSpPr>
        <p:spPr>
          <a:xfrm>
            <a:off x="4885151" y="653143"/>
            <a:ext cx="7016563" cy="5892800"/>
          </a:xfrm>
        </p:spPr>
        <p:txBody>
          <a:bodyPr anchor="ctr">
            <a:normAutofit/>
          </a:bodyPr>
          <a:lstStyle/>
          <a:p>
            <a:pPr marL="0" indent="0">
              <a:lnSpc>
                <a:spcPct val="110000"/>
              </a:lnSpc>
              <a:buNone/>
            </a:pPr>
            <a:r>
              <a:rPr lang="en-US" dirty="0"/>
              <a:t>According to The New York Times :</a:t>
            </a:r>
          </a:p>
          <a:p>
            <a:pPr>
              <a:lnSpc>
                <a:spcPct val="110000"/>
              </a:lnSpc>
            </a:pPr>
            <a:r>
              <a:rPr lang="en-US" dirty="0"/>
              <a:t> America has definitely more violence when compared to other rich countries. </a:t>
            </a:r>
          </a:p>
          <a:p>
            <a:pPr>
              <a:lnSpc>
                <a:spcPct val="110000"/>
              </a:lnSpc>
            </a:pPr>
            <a:r>
              <a:rPr lang="en-US" dirty="0"/>
              <a:t>Murder rates are also much higher in the United States than in countries like Japan, Europe, or Canada. </a:t>
            </a:r>
          </a:p>
          <a:p>
            <a:pPr>
              <a:lnSpc>
                <a:spcPct val="110000"/>
              </a:lnSpc>
            </a:pPr>
            <a:r>
              <a:rPr lang="en-US" dirty="0"/>
              <a:t>We also have more assaults, and robberies than other rich countries. </a:t>
            </a:r>
          </a:p>
          <a:p>
            <a:pPr marL="0" indent="0">
              <a:lnSpc>
                <a:spcPct val="110000"/>
              </a:lnSpc>
              <a:buNone/>
            </a:pPr>
            <a:r>
              <a:rPr lang="en-US" dirty="0"/>
              <a:t>When compared to other affluent nations, crime rates have always been much higher in America. Hence predicting and analyzing crime data is extremely crucial.</a:t>
            </a:r>
          </a:p>
          <a:p>
            <a:pPr>
              <a:lnSpc>
                <a:spcPct val="110000"/>
              </a:lnSpc>
            </a:pPr>
            <a:r>
              <a:rPr lang="en-US" dirty="0"/>
              <a:t>Crime has also been the hot topic for the ‘Smart City’ conference.</a:t>
            </a:r>
          </a:p>
          <a:p>
            <a:pPr>
              <a:lnSpc>
                <a:spcPct val="110000"/>
              </a:lnSpc>
            </a:pPr>
            <a:endParaRPr lang="en-US" dirty="0"/>
          </a:p>
        </p:txBody>
      </p:sp>
    </p:spTree>
    <p:extLst>
      <p:ext uri="{BB962C8B-B14F-4D97-AF65-F5344CB8AC3E}">
        <p14:creationId xmlns:p14="http://schemas.microsoft.com/office/powerpoint/2010/main" val="28454243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EC65442-F244-409C-BF44-C5D6472E810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199"/>
            <a:ext cx="0" cy="429768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249961" y="1600199"/>
            <a:ext cx="3173482" cy="4297680"/>
          </a:xfrm>
        </p:spPr>
        <p:txBody>
          <a:bodyPr anchor="ctr">
            <a:normAutofit/>
          </a:bodyPr>
          <a:lstStyle/>
          <a:p>
            <a:r>
              <a:rPr lang="en-US" dirty="0"/>
              <a:t>Our Goal</a:t>
            </a:r>
            <a:endParaRPr lang="en-US"/>
          </a:p>
        </p:txBody>
      </p:sp>
      <p:sp>
        <p:nvSpPr>
          <p:cNvPr id="3" name="Content Placeholder 2"/>
          <p:cNvSpPr>
            <a:spLocks noGrp="1"/>
          </p:cNvSpPr>
          <p:nvPr>
            <p:ph idx="1"/>
          </p:nvPr>
        </p:nvSpPr>
        <p:spPr>
          <a:xfrm>
            <a:off x="4885151" y="1074057"/>
            <a:ext cx="6169703" cy="4823822"/>
          </a:xfrm>
        </p:spPr>
        <p:txBody>
          <a:bodyPr anchor="ctr">
            <a:normAutofit/>
          </a:bodyPr>
          <a:lstStyle/>
          <a:p>
            <a:r>
              <a:rPr lang="en-US" dirty="0"/>
              <a:t>Crime Rate Predictor is a Cloud Computing project that focusses on applying machine learning algorithm to build models that will not only predict crime rates in various states but also predict the police funding and educational attainment required in the future to mitigate crime.</a:t>
            </a:r>
          </a:p>
          <a:p>
            <a:endParaRPr lang="en-US" dirty="0"/>
          </a:p>
        </p:txBody>
      </p:sp>
    </p:spTree>
    <p:extLst>
      <p:ext uri="{BB962C8B-B14F-4D97-AF65-F5344CB8AC3E}">
        <p14:creationId xmlns:p14="http://schemas.microsoft.com/office/powerpoint/2010/main" val="3285024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9643" y="1126944"/>
            <a:ext cx="8046719" cy="906046"/>
          </a:xfrm>
        </p:spPr>
        <p:txBody>
          <a:bodyPr anchor="t">
            <a:normAutofit fontScale="90000"/>
          </a:bodyPr>
          <a:lstStyle/>
          <a:p>
            <a:pPr lvl="0"/>
            <a:r>
              <a:rPr lang="en-US" b="1" dirty="0"/>
              <a:t>TEAM  MEMBER’S CONTRIBUTION AREA</a:t>
            </a:r>
            <a:endParaRPr lang="en-US" dirty="0"/>
          </a:p>
        </p:txBody>
      </p:sp>
      <p:graphicFrame>
        <p:nvGraphicFramePr>
          <p:cNvPr id="12" name="Content Placeholder 2"/>
          <p:cNvGraphicFramePr>
            <a:graphicFrameLocks noGrp="1"/>
          </p:cNvGraphicFramePr>
          <p:nvPr>
            <p:ph idx="1"/>
            <p:extLst>
              <p:ext uri="{D42A27DB-BD31-4B8C-83A1-F6EECF244321}">
                <p14:modId xmlns:p14="http://schemas.microsoft.com/office/powerpoint/2010/main" val="2088065175"/>
              </p:ext>
            </p:extLst>
          </p:nvPr>
        </p:nvGraphicFramePr>
        <p:xfrm>
          <a:off x="5129318" y="4025974"/>
          <a:ext cx="5129318" cy="20145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0" name="Content Placeholder 2">
            <a:extLst>
              <a:ext uri="{FF2B5EF4-FFF2-40B4-BE49-F238E27FC236}">
                <a16:creationId xmlns:a16="http://schemas.microsoft.com/office/drawing/2014/main" id="{EF030A24-BF52-4ACE-8FBF-D081FCA80EA2}"/>
              </a:ext>
            </a:extLst>
          </p:cNvPr>
          <p:cNvGraphicFramePr>
            <a:graphicFrameLocks/>
          </p:cNvGraphicFramePr>
          <p:nvPr>
            <p:extLst>
              <p:ext uri="{D42A27DB-BD31-4B8C-83A1-F6EECF244321}">
                <p14:modId xmlns:p14="http://schemas.microsoft.com/office/powerpoint/2010/main" val="1633770572"/>
              </p:ext>
            </p:extLst>
          </p:nvPr>
        </p:nvGraphicFramePr>
        <p:xfrm>
          <a:off x="5129318" y="1668417"/>
          <a:ext cx="5129318" cy="249140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3" name="TextBox 2">
            <a:extLst>
              <a:ext uri="{FF2B5EF4-FFF2-40B4-BE49-F238E27FC236}">
                <a16:creationId xmlns:a16="http://schemas.microsoft.com/office/drawing/2014/main" id="{DFD822A5-44CF-4AFD-8D32-932DBF7CBD2E}"/>
              </a:ext>
            </a:extLst>
          </p:cNvPr>
          <p:cNvSpPr txBox="1"/>
          <p:nvPr/>
        </p:nvSpPr>
        <p:spPr>
          <a:xfrm>
            <a:off x="2419643" y="2496585"/>
            <a:ext cx="2011680" cy="461665"/>
          </a:xfrm>
          <a:prstGeom prst="rect">
            <a:avLst/>
          </a:prstGeom>
          <a:noFill/>
        </p:spPr>
        <p:txBody>
          <a:bodyPr wrap="square" rtlCol="0">
            <a:spAutoFit/>
          </a:bodyPr>
          <a:lstStyle/>
          <a:p>
            <a:r>
              <a:rPr lang="en-US" sz="2400" b="1" dirty="0" err="1"/>
              <a:t>Aishvwarya</a:t>
            </a:r>
            <a:r>
              <a:rPr lang="en-US" b="1" dirty="0"/>
              <a:t>::</a:t>
            </a:r>
          </a:p>
        </p:txBody>
      </p:sp>
      <p:sp>
        <p:nvSpPr>
          <p:cNvPr id="14" name="TextBox 13">
            <a:extLst>
              <a:ext uri="{FF2B5EF4-FFF2-40B4-BE49-F238E27FC236}">
                <a16:creationId xmlns:a16="http://schemas.microsoft.com/office/drawing/2014/main" id="{9ACF44C8-0AF9-451F-AC32-FC99200D1A17}"/>
              </a:ext>
            </a:extLst>
          </p:cNvPr>
          <p:cNvSpPr txBox="1"/>
          <p:nvPr/>
        </p:nvSpPr>
        <p:spPr>
          <a:xfrm>
            <a:off x="2419643" y="4172499"/>
            <a:ext cx="1815548" cy="461665"/>
          </a:xfrm>
          <a:prstGeom prst="rect">
            <a:avLst/>
          </a:prstGeom>
          <a:noFill/>
        </p:spPr>
        <p:txBody>
          <a:bodyPr wrap="square" rtlCol="0">
            <a:spAutoFit/>
          </a:bodyPr>
          <a:lstStyle/>
          <a:p>
            <a:r>
              <a:rPr lang="en-US" sz="2400" b="1" dirty="0"/>
              <a:t>Gayathree</a:t>
            </a:r>
            <a:r>
              <a:rPr lang="en-US" b="1" dirty="0"/>
              <a:t>::</a:t>
            </a:r>
          </a:p>
        </p:txBody>
      </p:sp>
    </p:spTree>
    <p:extLst>
      <p:ext uri="{BB962C8B-B14F-4D97-AF65-F5344CB8AC3E}">
        <p14:creationId xmlns:p14="http://schemas.microsoft.com/office/powerpoint/2010/main" val="889220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D32A60-013B-47A8-8833-D2424080917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E27932B-B694-4C4C-90D7-A0333A7C587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4" name="Picture 13">
            <a:extLst>
              <a:ext uri="{FF2B5EF4-FFF2-40B4-BE49-F238E27FC236}">
                <a16:creationId xmlns:a16="http://schemas.microsoft.com/office/drawing/2014/main" id="{DF63C9AD-AE6E-4512-8171-91612E84CCFB}"/>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 name="Straight Connector 15">
            <a:extLst>
              <a:ext uri="{FF2B5EF4-FFF2-40B4-BE49-F238E27FC236}">
                <a16:creationId xmlns:a16="http://schemas.microsoft.com/office/drawing/2014/main" id="{FE1A49CE-B63D-457A-A180-1C883E1A63D2}"/>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EBB0476-5CF0-4F44-8D68-5D42D7AEE43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0" name="Title 1">
            <a:extLst>
              <a:ext uri="{FF2B5EF4-FFF2-40B4-BE49-F238E27FC236}">
                <a16:creationId xmlns:a16="http://schemas.microsoft.com/office/drawing/2014/main" id="{A9DA474E-6B91-4200-840F-0257B2358A75}"/>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sp>
        <p:nvSpPr>
          <p:cNvPr id="2" name="Title 1"/>
          <p:cNvSpPr>
            <a:spLocks noGrp="1"/>
          </p:cNvSpPr>
          <p:nvPr>
            <p:ph type="title"/>
          </p:nvPr>
        </p:nvSpPr>
        <p:spPr>
          <a:xfrm>
            <a:off x="1451579" y="2303047"/>
            <a:ext cx="3272093" cy="2674198"/>
          </a:xfrm>
        </p:spPr>
        <p:txBody>
          <a:bodyPr anchor="t">
            <a:normAutofit/>
          </a:bodyPr>
          <a:lstStyle/>
          <a:p>
            <a:r>
              <a:rPr lang="en-US" dirty="0"/>
              <a:t>Technology</a:t>
            </a:r>
            <a:endParaRPr lang="en-US"/>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329755159"/>
              </p:ext>
            </p:extLst>
          </p:nvPr>
        </p:nvGraphicFramePr>
        <p:xfrm>
          <a:off x="5141913" y="362858"/>
          <a:ext cx="5913437" cy="50775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3821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ABCAE3-64FC-4149-819F-2C181282415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012FDCFE-9AD2-4D8A-8CBF-B3AA37EBF6DD}"/>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FBD463FC-4CA8-4FF4-85A3-AF9F4B98D21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ECF35C3-8B44-4F4B-BD25-4C01823DB22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7" name="Rectangle 16">
            <a:extLst>
              <a:ext uri="{FF2B5EF4-FFF2-40B4-BE49-F238E27FC236}">
                <a16:creationId xmlns:a16="http://schemas.microsoft.com/office/drawing/2014/main" id="{2FA7AD0A-1871-4DF8-9235-F49D0513B9C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6B04CFB-FAE5-47DD-9B3E-4E9BA7A89CC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21" name="Picture 20">
            <a:extLst>
              <a:ext uri="{FF2B5EF4-FFF2-40B4-BE49-F238E27FC236}">
                <a16:creationId xmlns:a16="http://schemas.microsoft.com/office/drawing/2014/main" id="{16EFE474-4FE0-4E8F-8F09-5ED2C9E76A84}"/>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3" name="Straight Connector 22">
            <a:extLst>
              <a:ext uri="{FF2B5EF4-FFF2-40B4-BE49-F238E27FC236}">
                <a16:creationId xmlns:a16="http://schemas.microsoft.com/office/drawing/2014/main" id="{CF8B8C81-54DC-4AF5-B682-3A2C70A6B55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E8ACF89C-CFC3-4D68-B3C4-2BEFB7BBE5F7}"/>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26" name="Rectangle 25">
              <a:extLst>
                <a:ext uri="{FF2B5EF4-FFF2-40B4-BE49-F238E27FC236}">
                  <a16:creationId xmlns:a16="http://schemas.microsoft.com/office/drawing/2014/main" id="{3B770B7D-3C5C-4682-8DF0-20783592F3B6}"/>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6893E11-7EC1-4EB6-A2A8-0B693F8FE576}"/>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622F7FD7-8884-4FD5-95AB-0B5C6033AD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EE68D41B-9286-479F-9AB7-678C8E348D7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Content Placeholder 3"/>
          <p:cNvPicPr>
            <a:picLocks noGrp="1"/>
          </p:cNvPicPr>
          <p:nvPr>
            <p:ph idx="1"/>
          </p:nvPr>
        </p:nvPicPr>
        <p:blipFill>
          <a:blip r:embed="rId3"/>
          <a:stretch>
            <a:fillRect/>
          </a:stretch>
        </p:blipFill>
        <p:spPr>
          <a:xfrm>
            <a:off x="4292448" y="811444"/>
            <a:ext cx="6928279" cy="4466452"/>
          </a:xfrm>
          <a:prstGeom prst="rect">
            <a:avLst/>
          </a:prstGeom>
        </p:spPr>
      </p:pic>
      <p:sp>
        <p:nvSpPr>
          <p:cNvPr id="2" name="Title 1"/>
          <p:cNvSpPr>
            <a:spLocks noGrp="1"/>
          </p:cNvSpPr>
          <p:nvPr>
            <p:ph type="title"/>
          </p:nvPr>
        </p:nvSpPr>
        <p:spPr>
          <a:xfrm>
            <a:off x="659301" y="1474969"/>
            <a:ext cx="2823919" cy="1868760"/>
          </a:xfrm>
        </p:spPr>
        <p:txBody>
          <a:bodyPr vert="horz" lIns="91440" tIns="45720" rIns="91440" bIns="0" rtlCol="0" anchor="b">
            <a:normAutofit/>
          </a:bodyPr>
          <a:lstStyle/>
          <a:p>
            <a:r>
              <a:rPr lang="en-US" sz="2800"/>
              <a:t>System Architecture</a:t>
            </a:r>
          </a:p>
        </p:txBody>
      </p:sp>
    </p:spTree>
    <p:extLst>
      <p:ext uri="{BB962C8B-B14F-4D97-AF65-F5344CB8AC3E}">
        <p14:creationId xmlns:p14="http://schemas.microsoft.com/office/powerpoint/2010/main" val="20589756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EC65442-F244-409C-BF44-C5D6472E810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199"/>
            <a:ext cx="0" cy="429768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249961" y="1600199"/>
            <a:ext cx="3173482" cy="4297680"/>
          </a:xfrm>
        </p:spPr>
        <p:txBody>
          <a:bodyPr anchor="ctr">
            <a:normAutofit/>
          </a:bodyPr>
          <a:lstStyle/>
          <a:p>
            <a:r>
              <a:rPr lang="en-US" dirty="0"/>
              <a:t>Data set description</a:t>
            </a:r>
            <a:endParaRPr lang="en-US"/>
          </a:p>
        </p:txBody>
      </p:sp>
      <p:sp>
        <p:nvSpPr>
          <p:cNvPr id="3" name="Content Placeholder 2"/>
          <p:cNvSpPr>
            <a:spLocks noGrp="1"/>
          </p:cNvSpPr>
          <p:nvPr>
            <p:ph idx="1"/>
          </p:nvPr>
        </p:nvSpPr>
        <p:spPr>
          <a:xfrm>
            <a:off x="4885151" y="0"/>
            <a:ext cx="7306540" cy="6858000"/>
          </a:xfrm>
        </p:spPr>
        <p:txBody>
          <a:bodyPr anchor="ctr">
            <a:normAutofit lnSpcReduction="10000"/>
          </a:bodyPr>
          <a:lstStyle/>
          <a:p>
            <a:pPr>
              <a:lnSpc>
                <a:spcPct val="110000"/>
              </a:lnSpc>
            </a:pPr>
            <a:endParaRPr lang="en-US" sz="1800" dirty="0"/>
          </a:p>
          <a:p>
            <a:pPr>
              <a:lnSpc>
                <a:spcPct val="110000"/>
              </a:lnSpc>
            </a:pPr>
            <a:r>
              <a:rPr lang="en-US" sz="1800" dirty="0"/>
              <a:t>The data set contains a case study of education, crime, and police funding for small cities in ten southeastern and eastern states. </a:t>
            </a:r>
          </a:p>
          <a:p>
            <a:pPr>
              <a:lnSpc>
                <a:spcPct val="110000"/>
              </a:lnSpc>
            </a:pPr>
            <a:r>
              <a:rPr lang="en-US" sz="1800" dirty="0"/>
              <a:t>The states are New York, South Carolina, Florida, Connecticut, Georgia, Rhode Island, New Hampshire, Maine, North Carolina and Virginia.</a:t>
            </a:r>
          </a:p>
          <a:p>
            <a:pPr marL="0" indent="0">
              <a:lnSpc>
                <a:spcPct val="110000"/>
              </a:lnSpc>
              <a:buNone/>
            </a:pPr>
            <a:r>
              <a:rPr lang="en-US" sz="1800" dirty="0"/>
              <a:t> </a:t>
            </a:r>
          </a:p>
          <a:p>
            <a:pPr>
              <a:lnSpc>
                <a:spcPct val="110000"/>
              </a:lnSpc>
            </a:pPr>
            <a:r>
              <a:rPr lang="en-US" sz="1800" dirty="0"/>
              <a:t>The data collected are for a sample of 50 small cities in these states.</a:t>
            </a:r>
          </a:p>
          <a:p>
            <a:pPr>
              <a:lnSpc>
                <a:spcPct val="110000"/>
              </a:lnSpc>
            </a:pPr>
            <a:r>
              <a:rPr lang="en-US" sz="1800" dirty="0"/>
              <a:t>X1 = Total Overall Reported Crime Rate per 1 Million Residents</a:t>
            </a:r>
          </a:p>
          <a:p>
            <a:pPr>
              <a:lnSpc>
                <a:spcPct val="110000"/>
              </a:lnSpc>
            </a:pPr>
            <a:r>
              <a:rPr lang="en-US" sz="1800" dirty="0"/>
              <a:t>X2 = Reported Violent Crime Rate per 100,000 Residents</a:t>
            </a:r>
          </a:p>
          <a:p>
            <a:pPr>
              <a:lnSpc>
                <a:spcPct val="110000"/>
              </a:lnSpc>
            </a:pPr>
            <a:r>
              <a:rPr lang="en-US" sz="1800" dirty="0"/>
              <a:t>X3 = Annual Police Funding (Dollars) per Resident</a:t>
            </a:r>
          </a:p>
          <a:p>
            <a:pPr>
              <a:lnSpc>
                <a:spcPct val="110000"/>
              </a:lnSpc>
            </a:pPr>
            <a:r>
              <a:rPr lang="en-US" sz="1800" dirty="0"/>
              <a:t>X4 = Percent of People 25 Years and Older That Have Had 4 years of High School</a:t>
            </a:r>
          </a:p>
          <a:p>
            <a:pPr>
              <a:lnSpc>
                <a:spcPct val="110000"/>
              </a:lnSpc>
            </a:pPr>
            <a:r>
              <a:rPr lang="en-US" sz="1800" dirty="0"/>
              <a:t>X5 = Percent of 16- to 19-Year-Olds Not in High School and Not High School Graduates</a:t>
            </a:r>
          </a:p>
          <a:p>
            <a:pPr>
              <a:lnSpc>
                <a:spcPct val="110000"/>
              </a:lnSpc>
            </a:pPr>
            <a:r>
              <a:rPr lang="en-US" sz="1800" dirty="0"/>
              <a:t>X6 = Percent of 18- to 24-Year-Olds Enrolled in College</a:t>
            </a:r>
          </a:p>
          <a:p>
            <a:pPr>
              <a:lnSpc>
                <a:spcPct val="110000"/>
              </a:lnSpc>
            </a:pPr>
            <a:r>
              <a:rPr lang="en-US" sz="1800" dirty="0"/>
              <a:t>X7 = Percent of People 25 Years and Older with at Least 4 Years of College </a:t>
            </a:r>
          </a:p>
          <a:p>
            <a:pPr>
              <a:lnSpc>
                <a:spcPct val="110000"/>
              </a:lnSpc>
            </a:pPr>
            <a:r>
              <a:rPr lang="en-US" sz="1800" dirty="0"/>
              <a:t>X8 = States</a:t>
            </a:r>
          </a:p>
          <a:p>
            <a:pPr>
              <a:lnSpc>
                <a:spcPct val="110000"/>
              </a:lnSpc>
            </a:pPr>
            <a:endParaRPr lang="en-US" sz="1100" dirty="0"/>
          </a:p>
        </p:txBody>
      </p:sp>
    </p:spTree>
    <p:extLst>
      <p:ext uri="{BB962C8B-B14F-4D97-AF65-F5344CB8AC3E}">
        <p14:creationId xmlns:p14="http://schemas.microsoft.com/office/powerpoint/2010/main" val="3445735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D32A60-013B-47A8-8833-D2424080917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E27932B-B694-4C4C-90D7-A0333A7C587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4" name="Picture 13" descr="A picture containing indoor, furniture&#10;&#10;Description generated with high confidence">
            <a:extLst>
              <a:ext uri="{FF2B5EF4-FFF2-40B4-BE49-F238E27FC236}">
                <a16:creationId xmlns:a16="http://schemas.microsoft.com/office/drawing/2014/main" id="{DF63C9AD-AE6E-4512-8171-91612E84CCFB}"/>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 name="Straight Connector 15">
            <a:extLst>
              <a:ext uri="{FF2B5EF4-FFF2-40B4-BE49-F238E27FC236}">
                <a16:creationId xmlns:a16="http://schemas.microsoft.com/office/drawing/2014/main" id="{FE1A49CE-B63D-457A-A180-1C883E1A63D2}"/>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EBB0476-5CF0-4F44-8D68-5D42D7AEE43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0" name="Title 1">
            <a:extLst>
              <a:ext uri="{FF2B5EF4-FFF2-40B4-BE49-F238E27FC236}">
                <a16:creationId xmlns:a16="http://schemas.microsoft.com/office/drawing/2014/main" id="{A9DA474E-6B91-4200-840F-0257B2358A75}"/>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sp>
        <p:nvSpPr>
          <p:cNvPr id="2" name="Title 1"/>
          <p:cNvSpPr>
            <a:spLocks noGrp="1"/>
          </p:cNvSpPr>
          <p:nvPr>
            <p:ph type="title"/>
          </p:nvPr>
        </p:nvSpPr>
        <p:spPr>
          <a:xfrm>
            <a:off x="1451579" y="2303047"/>
            <a:ext cx="3272093" cy="2674198"/>
          </a:xfrm>
        </p:spPr>
        <p:txBody>
          <a:bodyPr anchor="t">
            <a:normAutofit/>
          </a:bodyPr>
          <a:lstStyle/>
          <a:p>
            <a:r>
              <a:rPr lang="en-US" dirty="0"/>
              <a:t>Predicting total overall reported crime</a:t>
            </a: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216297806"/>
              </p:ext>
            </p:extLst>
          </p:nvPr>
        </p:nvGraphicFramePr>
        <p:xfrm>
          <a:off x="5141913" y="803275"/>
          <a:ext cx="5913437" cy="4637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10284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EC65442-F244-409C-BF44-C5D6472E810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199"/>
            <a:ext cx="0" cy="429768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249961" y="1600199"/>
            <a:ext cx="3173482" cy="4297680"/>
          </a:xfrm>
        </p:spPr>
        <p:txBody>
          <a:bodyPr anchor="ctr">
            <a:normAutofit/>
          </a:bodyPr>
          <a:lstStyle/>
          <a:p>
            <a:r>
              <a:rPr lang="en-US" dirty="0"/>
              <a:t>Predicting annual police funding in dollars</a:t>
            </a:r>
          </a:p>
        </p:txBody>
      </p:sp>
      <p:sp>
        <p:nvSpPr>
          <p:cNvPr id="3" name="Content Placeholder 2"/>
          <p:cNvSpPr>
            <a:spLocks noGrp="1"/>
          </p:cNvSpPr>
          <p:nvPr>
            <p:ph idx="1"/>
          </p:nvPr>
        </p:nvSpPr>
        <p:spPr>
          <a:xfrm>
            <a:off x="4885151" y="1600199"/>
            <a:ext cx="6169703" cy="4297680"/>
          </a:xfrm>
        </p:spPr>
        <p:txBody>
          <a:bodyPr anchor="ctr">
            <a:normAutofit/>
          </a:bodyPr>
          <a:lstStyle/>
          <a:p>
            <a:pPr>
              <a:lnSpc>
                <a:spcPct val="110000"/>
              </a:lnSpc>
            </a:pPr>
            <a:r>
              <a:rPr lang="en-US" sz="1700"/>
              <a:t>Here, we predict </a:t>
            </a:r>
            <a:r>
              <a:rPr lang="en-US" sz="1700" i="1" u="sng"/>
              <a:t>the annual police funding in dollars per resident</a:t>
            </a:r>
            <a:r>
              <a:rPr lang="en-US" sz="1700"/>
              <a:t> using:</a:t>
            </a:r>
          </a:p>
          <a:p>
            <a:pPr>
              <a:lnSpc>
                <a:spcPct val="110000"/>
              </a:lnSpc>
            </a:pPr>
            <a:r>
              <a:rPr lang="en-US" sz="1700"/>
              <a:t>X1 = Total Overall Reported Crime Rate per 1 Million Residents</a:t>
            </a:r>
          </a:p>
          <a:p>
            <a:pPr>
              <a:lnSpc>
                <a:spcPct val="110000"/>
              </a:lnSpc>
            </a:pPr>
            <a:r>
              <a:rPr lang="en-US" sz="1700"/>
              <a:t>X2 = Reported Violent Crime Rate per 100,000 Residents</a:t>
            </a:r>
          </a:p>
          <a:p>
            <a:pPr>
              <a:lnSpc>
                <a:spcPct val="110000"/>
              </a:lnSpc>
            </a:pPr>
            <a:r>
              <a:rPr lang="en-US" sz="1700"/>
              <a:t>X8 = States</a:t>
            </a:r>
          </a:p>
          <a:p>
            <a:pPr lvl="0">
              <a:lnSpc>
                <a:spcPct val="110000"/>
              </a:lnSpc>
            </a:pPr>
            <a:r>
              <a:rPr lang="en-US" sz="1700"/>
              <a:t>Government can decide the annual police funding using this model efficiently to mitigate the crime rate.</a:t>
            </a:r>
          </a:p>
          <a:p>
            <a:pPr lvl="0">
              <a:lnSpc>
                <a:spcPct val="110000"/>
              </a:lnSpc>
            </a:pPr>
            <a:r>
              <a:rPr lang="en-US" sz="1700"/>
              <a:t> According to FBI statistics, annual police funding affects the crime rate to a great extent. Hence, it is very crucial to help the government know the annual police funding in advance.</a:t>
            </a:r>
          </a:p>
          <a:p>
            <a:pPr>
              <a:lnSpc>
                <a:spcPct val="110000"/>
              </a:lnSpc>
            </a:pPr>
            <a:endParaRPr lang="en-US" sz="1700"/>
          </a:p>
        </p:txBody>
      </p:sp>
    </p:spTree>
    <p:extLst>
      <p:ext uri="{BB962C8B-B14F-4D97-AF65-F5344CB8AC3E}">
        <p14:creationId xmlns:p14="http://schemas.microsoft.com/office/powerpoint/2010/main" val="3964257917"/>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2746</TotalTime>
  <Words>903</Words>
  <Application>Microsoft Office PowerPoint</Application>
  <PresentationFormat>Widescreen</PresentationFormat>
  <Paragraphs>93</Paragraphs>
  <Slides>17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Gill Sans MT</vt:lpstr>
      <vt:lpstr>Wingdings</vt:lpstr>
      <vt:lpstr>Gallery</vt:lpstr>
      <vt:lpstr>CRIME RATE Predictor</vt:lpstr>
      <vt:lpstr>What is the need of predicting crime rate in USA ??  Motivation</vt:lpstr>
      <vt:lpstr>Our Goal</vt:lpstr>
      <vt:lpstr>TEAM  MEMBER’S CONTRIBUTION AREA</vt:lpstr>
      <vt:lpstr>Technology</vt:lpstr>
      <vt:lpstr>System Architecture</vt:lpstr>
      <vt:lpstr>Data set description</vt:lpstr>
      <vt:lpstr>Predicting total overall reported crime</vt:lpstr>
      <vt:lpstr>Predicting annual police funding in dollars</vt:lpstr>
      <vt:lpstr>Predicting age group and educational attainments</vt:lpstr>
      <vt:lpstr>PowerPoint Presentation</vt:lpstr>
      <vt:lpstr>RESults</vt:lpstr>
      <vt:lpstr>RESults</vt:lpstr>
      <vt:lpstr>Problems Faced     &amp;  Solutions</vt:lpstr>
      <vt:lpstr>Future scope</vt:lpstr>
      <vt:lpstr>References</vt:lpstr>
      <vt:lpstr>Thank you !!!</vt:lpstr>
    </vt:vector>
  </TitlesOfParts>
  <Company>UMKC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CRIME RATE Predictor</dc:title>
  <dc:creator>UMKC , Johnson Hall</dc:creator>
  <cp:lastModifiedBy>Gayathree</cp:lastModifiedBy>
  <cp:revision>54</cp:revision>
  <dcterms:created xsi:type="dcterms:W3CDTF">2017-11-27T15:21:24Z</dcterms:created>
  <dcterms:modified xsi:type="dcterms:W3CDTF">2017-12-08T02:08:54Z</dcterms:modified>
</cp:coreProperties>
</file>